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446" r:id="rId5"/>
    <p:sldId id="1900" r:id="rId6"/>
    <p:sldId id="1892" r:id="rId7"/>
    <p:sldId id="1893" r:id="rId8"/>
    <p:sldId id="1897" r:id="rId9"/>
    <p:sldId id="1894" r:id="rId10"/>
    <p:sldId id="1895" r:id="rId11"/>
    <p:sldId id="1896" r:id="rId12"/>
    <p:sldId id="1898" r:id="rId13"/>
    <p:sldId id="1899" r:id="rId14"/>
    <p:sldId id="1901" r:id="rId15"/>
    <p:sldId id="1902" r:id="rId16"/>
    <p:sldId id="1903" r:id="rId17"/>
    <p:sldId id="1824" r:id="rId18"/>
    <p:sldId id="1825" r:id="rId19"/>
    <p:sldId id="542" r:id="rId2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C4339-ACFC-4B3F-9BEC-2647CACFA4B8}" v="1" dt="2022-03-31T03:24:13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4660"/>
  </p:normalViewPr>
  <p:slideViewPr>
    <p:cSldViewPr>
      <p:cViewPr varScale="1">
        <p:scale>
          <a:sx n="105" d="100"/>
          <a:sy n="105" d="100"/>
        </p:scale>
        <p:origin x="186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d2\back%20up\&#25307;&#29983;\&#22823;&#23416;\110\110&#26032;&#29983;&#21517;&#20874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FFICE\Desktop\110&#26032;&#29983;&#21517;&#20874;for&#25307;&#29983;&#31574;&#30053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1" lang="en-US" altLang="zh-TW" sz="2000" b="0" i="0" u="none" strike="noStrike" baseline="0" dirty="0">
                <a:effectLst/>
              </a:rPr>
              <a:t>110</a:t>
            </a:r>
            <a:r>
              <a:rPr kumimoji="1" lang="zh-TW" altLang="zh-TW" sz="2000" b="0" i="0" u="none" strike="noStrike" baseline="0" dirty="0">
                <a:effectLst/>
              </a:rPr>
              <a:t>年 大一新生 在學情況</a:t>
            </a:r>
            <a:endParaRPr lang="zh-TW" alt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'110-1§÷®Æ¤@¥Ò'!$Z$3</c:f>
              <c:strCache>
                <c:ptCount val="1"/>
                <c:pt idx="0">
                  <c:v>錄取人數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'110-1§÷®Æ¤@¥Ò'!$AA$2:$AC$2</c:f>
              <c:strCache>
                <c:ptCount val="3"/>
                <c:pt idx="0">
                  <c:v>繁星推薦</c:v>
                </c:pt>
                <c:pt idx="1">
                  <c:v>大學甄選--個人申請</c:v>
                </c:pt>
                <c:pt idx="2">
                  <c:v>考試分發</c:v>
                </c:pt>
              </c:strCache>
            </c:strRef>
          </c:cat>
          <c:val>
            <c:numRef>
              <c:f>'110-1§÷®Æ¤@¥Ò'!$AA$3:$AC$3</c:f>
              <c:numCache>
                <c:formatCode>General</c:formatCode>
                <c:ptCount val="3"/>
                <c:pt idx="0">
                  <c:v>15</c:v>
                </c:pt>
                <c:pt idx="1">
                  <c:v>21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D-4BB8-B271-A6456AB212F8}"/>
            </c:ext>
          </c:extLst>
        </c:ser>
        <c:ser>
          <c:idx val="1"/>
          <c:order val="1"/>
          <c:tx>
            <c:strRef>
              <c:f>'110-1§÷®Æ¤@¥Ò'!$Z$4</c:f>
              <c:strCache>
                <c:ptCount val="1"/>
                <c:pt idx="0">
                  <c:v>在學人數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'110-1§÷®Æ¤@¥Ò'!$AA$2:$AC$2</c:f>
              <c:strCache>
                <c:ptCount val="3"/>
                <c:pt idx="0">
                  <c:v>繁星推薦</c:v>
                </c:pt>
                <c:pt idx="1">
                  <c:v>大學甄選--個人申請</c:v>
                </c:pt>
                <c:pt idx="2">
                  <c:v>考試分發</c:v>
                </c:pt>
              </c:strCache>
            </c:strRef>
          </c:cat>
          <c:val>
            <c:numRef>
              <c:f>'110-1§÷®Æ¤@¥Ò'!$AA$4:$AC$4</c:f>
              <c:numCache>
                <c:formatCode>General</c:formatCode>
                <c:ptCount val="3"/>
                <c:pt idx="0">
                  <c:v>14</c:v>
                </c:pt>
                <c:pt idx="1">
                  <c:v>19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9D-4BB8-B271-A6456AB212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5290304"/>
        <c:axId val="1375288640"/>
      </c:barChart>
      <c:catAx>
        <c:axId val="137529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75288640"/>
        <c:crosses val="autoZero"/>
        <c:auto val="1"/>
        <c:lblAlgn val="ctr"/>
        <c:lblOffset val="100"/>
        <c:noMultiLvlLbl val="0"/>
      </c:catAx>
      <c:valAx>
        <c:axId val="137528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7529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1" lang="en-US" altLang="zh-TW" sz="2000" b="0" i="0" u="none" strike="noStrike" baseline="0" dirty="0">
                <a:effectLst/>
              </a:rPr>
              <a:t>111</a:t>
            </a:r>
            <a:r>
              <a:rPr kumimoji="1" lang="zh-TW" altLang="zh-TW" sz="2000" b="0" i="0" u="none" strike="noStrike" baseline="0" dirty="0">
                <a:effectLst/>
              </a:rPr>
              <a:t>年 碩士招生 情況</a:t>
            </a:r>
            <a:endParaRPr lang="zh-TW" alt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8666971236104036E-2"/>
          <c:y val="0.1250551986145341"/>
          <c:w val="0.7371202063905834"/>
          <c:h val="0.8389529859809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工作表1!$A$24</c:f>
              <c:strCache>
                <c:ptCount val="1"/>
                <c:pt idx="0">
                  <c:v>111碩士班甄試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工作表1!$B$23:$H$23</c:f>
              <c:strCache>
                <c:ptCount val="7"/>
                <c:pt idx="0">
                  <c:v>招生名額</c:v>
                </c:pt>
                <c:pt idx="1">
                  <c:v>榜單-正取</c:v>
                </c:pt>
                <c:pt idx="2">
                  <c:v>榜單-備取</c:v>
                </c:pt>
                <c:pt idx="3">
                  <c:v>正取放棄</c:v>
                </c:pt>
                <c:pt idx="4">
                  <c:v>遞補</c:v>
                </c:pt>
                <c:pt idx="5">
                  <c:v>遞補放棄</c:v>
                </c:pt>
                <c:pt idx="6">
                  <c:v>報到小計</c:v>
                </c:pt>
              </c:strCache>
            </c:strRef>
          </c:cat>
          <c:val>
            <c:numRef>
              <c:f>工作表1!$B$24:$H$24</c:f>
              <c:numCache>
                <c:formatCode>General</c:formatCode>
                <c:ptCount val="7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-3</c:v>
                </c:pt>
                <c:pt idx="4">
                  <c:v>3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5-45F0-8C04-BBB92A401FD0}"/>
            </c:ext>
          </c:extLst>
        </c:ser>
        <c:ser>
          <c:idx val="1"/>
          <c:order val="1"/>
          <c:tx>
            <c:strRef>
              <c:f>工作表1!$A$25</c:f>
              <c:strCache>
                <c:ptCount val="1"/>
                <c:pt idx="0">
                  <c:v>111碩士班考試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工作表1!$B$23:$H$23</c:f>
              <c:strCache>
                <c:ptCount val="7"/>
                <c:pt idx="0">
                  <c:v>招生名額</c:v>
                </c:pt>
                <c:pt idx="1">
                  <c:v>榜單-正取</c:v>
                </c:pt>
                <c:pt idx="2">
                  <c:v>榜單-備取</c:v>
                </c:pt>
                <c:pt idx="3">
                  <c:v>正取放棄</c:v>
                </c:pt>
                <c:pt idx="4">
                  <c:v>遞補</c:v>
                </c:pt>
                <c:pt idx="5">
                  <c:v>遞補放棄</c:v>
                </c:pt>
                <c:pt idx="6">
                  <c:v>報到小計</c:v>
                </c:pt>
              </c:strCache>
            </c:strRef>
          </c:cat>
          <c:val>
            <c:numRef>
              <c:f>工作表1!$B$25:$H$25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12</c:v>
                </c:pt>
                <c:pt idx="3">
                  <c:v>-3</c:v>
                </c:pt>
                <c:pt idx="4">
                  <c:v>3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F5-45F0-8C04-BBB92A401F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75291968"/>
        <c:axId val="1375288640"/>
      </c:barChart>
      <c:catAx>
        <c:axId val="137529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75288640"/>
        <c:crosses val="autoZero"/>
        <c:auto val="1"/>
        <c:lblAlgn val="ctr"/>
        <c:lblOffset val="100"/>
        <c:noMultiLvlLbl val="0"/>
      </c:catAx>
      <c:valAx>
        <c:axId val="137528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7529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0748331091583"/>
          <c:y val="0.42187643817609127"/>
          <c:w val="0.16966219666227728"/>
          <c:h val="0.2050772016460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B8545979-56D2-44FE-927D-597382F91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A0A4D9C-E429-4477-97B4-6ADBC39A1B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4384957-BA1A-4F02-AB60-A3C8BAB7035F}" type="datetimeFigureOut">
              <a:rPr lang="zh-TW" altLang="en-US"/>
              <a:pPr>
                <a:defRPr/>
              </a:pPr>
              <a:t>2022/4/15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64EA27C3-A2EF-4C8E-9DCC-94C54CAF8F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8F8EC160-6469-4F50-B5E7-02C09A785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FB6A5D-EF78-4984-A363-B975CF8B7B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ED9C0BC-5700-4A5B-9066-720830735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A192F4-4A98-4F94-93A4-4E92BE90A4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CEA249-6FAE-4194-ADA2-1CACEF20D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72887-2CE6-4E71-AC3D-9922CE2B9C2C}" type="datetime1">
              <a:rPr lang="zh-TW" altLang="en-US" smtClean="0"/>
              <a:t>2022/4/15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D8FB40-32C8-4129-A452-D2822D478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A91C79-19A0-4C09-B9A7-2062CECF6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701DC-3CA9-4093-A028-D0A43A7B64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57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D4B360-2A7B-4576-BB92-A3C74F438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5507-98CC-4245-A823-973BBFBADCF0}" type="datetime1">
              <a:rPr lang="zh-TW" altLang="en-US" smtClean="0"/>
              <a:t>2022/4/15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3AFDA6-6CCA-44E0-8B6C-1411E5134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22CF84-1201-4EFB-871E-1EE640B73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F948-B9E9-4EAD-A5B4-5622874F91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18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CE0B52-DD88-42BC-A305-935879704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563D-32B5-4A89-938A-CDB5D22F7F44}" type="datetime1">
              <a:rPr lang="zh-TW" altLang="en-US" smtClean="0"/>
              <a:t>2022/4/15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CA474-4687-4333-89A2-002CDAAD5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F5C508-4A6A-4EF2-9476-A250DF697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E61A1-7DCA-4A98-A384-18A90DD8D3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30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8DDF00-023F-4786-9568-4A9C3290E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98163F-9CBE-4E65-8798-E195AB226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1E8867-BF2B-4387-9511-2BE7830B8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583D-B786-4696-A522-55A9B3BB6B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14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5811EA-D100-4525-9213-B2C18893B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74315-4821-483A-906C-E685407180C0}" type="datetime1">
              <a:rPr lang="zh-TW" altLang="en-US" smtClean="0"/>
              <a:t>2022/4/15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D92080-813A-45D5-B9ED-257F13FB8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6C00D9-6AD9-4F88-964C-8883B34B8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17A4-D118-4739-9BAC-0E065A4979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42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1F0E8B-5AFE-464A-A268-67C2EA05D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A78CE-23DA-467C-AB80-C832CFA2F8E8}" type="datetime1">
              <a:rPr lang="zh-TW" altLang="en-US" smtClean="0"/>
              <a:t>2022/4/15</a:t>
            </a:fld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EE2C0-AFD5-4BB8-AE11-3027BEE08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2DA40-91D1-4080-9490-F227D3F1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7C11C-4B4E-45A9-8B45-4176A708EF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398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F37717-0E7B-4DED-A7C5-E47D6F079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CA9B-75BD-44B9-BBBB-D7EADC1C78E9}" type="datetime1">
              <a:rPr lang="zh-TW" altLang="en-US" smtClean="0"/>
              <a:t>2022/4/15</a:t>
            </a:fld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5C8898-7480-48E5-A3EB-4760D5A67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954B12-70EF-48D8-BF34-CE98531BA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7B19-B06D-499A-81BA-E6F070D453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544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A1F4EC-E530-4700-9A3D-7EEA7B42E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73A8-4F38-4D59-80D5-3A9A832C4A5E}" type="datetime1">
              <a:rPr lang="zh-TW" altLang="en-US" smtClean="0"/>
              <a:t>2022/4/15</a:t>
            </a:fld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8BBBEA-205F-40AE-83A9-E7C092ADC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5DB5C9-D6D3-4A9D-A9FB-72612FD2D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8D76-271C-4D46-B58C-1D5AA5F95C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347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B8A94A-C7A7-45A3-8253-81FD71C60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A6CA5-D3A4-4E6E-BE5F-18FE92185266}" type="datetime1">
              <a:rPr lang="zh-TW" altLang="en-US" smtClean="0"/>
              <a:t>2022/4/15</a:t>
            </a:fld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C963CA-40DA-49CF-B097-54DD5A4FE0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008F6B-3DF4-4CBF-AD48-0A2C0998C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741C-2DA0-406D-8212-6C76B5E9EC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824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0796F7-967A-4614-9DCA-0BE9777A0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9D5CD-A3CF-47F7-AA0F-B3CA34AF07AF}" type="datetime1">
              <a:rPr lang="zh-TW" altLang="en-US" smtClean="0"/>
              <a:t>2022/4/15</a:t>
            </a:fld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C62D49-34EE-40FC-BEEF-CDEFE80BE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F25246-A896-4380-AFA1-8AC26B660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1485-E942-4465-9697-EA43FB0E43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138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B0510-0C20-400B-BF15-4ACB48522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7F20-B1FE-43B3-948A-608047BEAE5C}" type="datetime1">
              <a:rPr lang="zh-TW" altLang="en-US" smtClean="0"/>
              <a:t>2022/4/15</a:t>
            </a:fld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4684D-C0A6-4845-A9D8-7AC57736D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7E901F-07C5-489B-8E3B-B0A057FCE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3CAF2-5F94-48D3-8A13-D8C98C3146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303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3AB7E5-59A3-43A9-A8B3-4C2B38606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BCB17-FF22-4BE2-B8D7-1449B0823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B290BB-2455-4918-B838-A56E75159A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8118B81-09F9-41B2-A46D-00A962EE74FA}" type="datetime1">
              <a:rPr lang="zh-TW" altLang="en-US" smtClean="0"/>
              <a:t>2022/4/15</a:t>
            </a:fld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5DDBD4-C169-44C0-9D05-38356D0C7C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AE28AC-5AAD-4DF2-A67D-AD23734502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309225F-1320-4855-BF6A-C415C91724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8" descr="Mount2">
            <a:extLst>
              <a:ext uri="{FF2B5EF4-FFF2-40B4-BE49-F238E27FC236}">
                <a16:creationId xmlns:a16="http://schemas.microsoft.com/office/drawing/2014/main" id="{2679CB50-F1D4-4591-84C1-6507541E1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圖片 10" descr="logo-4.jpg">
            <a:extLst>
              <a:ext uri="{FF2B5EF4-FFF2-40B4-BE49-F238E27FC236}">
                <a16:creationId xmlns:a16="http://schemas.microsoft.com/office/drawing/2014/main" id="{E00DC56C-71C2-42CB-9CC3-7A691594D7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0"/>
            <a:ext cx="110013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 descr="H">
            <a:extLst>
              <a:ext uri="{FF2B5EF4-FFF2-40B4-BE49-F238E27FC236}">
                <a16:creationId xmlns:a16="http://schemas.microsoft.com/office/drawing/2014/main" id="{6C57D086-4ECD-4623-958A-8D18751F2E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41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DWw98SnqiD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bnPzBbuHo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IE95ahP2ke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t7dXEcLUGhw&amp;t=93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se.nuu.edu.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channel/UCoWTau20hU_iZhhptmlOOv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E74E6F-73EE-42CC-BA20-D3B85756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47204"/>
            <a:ext cx="8569325" cy="2665412"/>
          </a:xfrm>
        </p:spPr>
        <p:txBody>
          <a:bodyPr/>
          <a:lstStyle/>
          <a:p>
            <a:pPr>
              <a:defRPr/>
            </a:pPr>
            <a:r>
              <a:rPr lang="en-US" altLang="zh-TW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國立聯合大學 </a:t>
            </a:r>
            <a:r>
              <a:rPr lang="en-US" altLang="zh-TW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材料科學工程學系</a:t>
            </a:r>
            <a:r>
              <a:rPr lang="en-US" altLang="zh-TW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學年度 </a:t>
            </a:r>
            <a:r>
              <a:rPr lang="en-US" altLang="zh-TW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校務研究招生策略規劃競賽</a:t>
            </a:r>
            <a:r>
              <a:rPr lang="en-US" altLang="zh-TW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2022/4/21</a:t>
            </a:r>
            <a:br>
              <a: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報告人 許富淵</a:t>
            </a:r>
            <a:r>
              <a: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83D5E3C-4587-4186-9E54-69B36908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7" name="內容版面配置區 5" descr="一張含有 室外, 天空, 路面, 街道 的圖片&#10;&#10;自動產生的描述">
            <a:extLst>
              <a:ext uri="{FF2B5EF4-FFF2-40B4-BE49-F238E27FC236}">
                <a16:creationId xmlns:a16="http://schemas.microsoft.com/office/drawing/2014/main" id="{95E10AC3-6C96-4BDB-837B-725CB1FAC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t="27444" r="18500" b="29271"/>
          <a:stretch/>
        </p:blipFill>
        <p:spPr>
          <a:xfrm>
            <a:off x="80115" y="4808633"/>
            <a:ext cx="9063885" cy="20168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2ACCFD-1D87-45E1-9B5F-01813E46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US" altLang="zh-TW" dirty="0"/>
              <a:t>110</a:t>
            </a:r>
            <a:r>
              <a:rPr lang="zh-TW" altLang="en-US" dirty="0"/>
              <a:t>年 大一新生 在學情況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1616EB-251F-4C7C-8D04-17A42E3D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979463"/>
              </p:ext>
            </p:extLst>
          </p:nvPr>
        </p:nvGraphicFramePr>
        <p:xfrm>
          <a:off x="683568" y="1484784"/>
          <a:ext cx="8085584" cy="439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609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72568-F0C8-41F9-8464-4DBFD2AA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TW" dirty="0"/>
              <a:t>111</a:t>
            </a:r>
            <a:r>
              <a:rPr lang="zh-TW" altLang="en-US" dirty="0"/>
              <a:t>年 碩士招生 情況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648B80-03E4-4265-B58E-D1B3B8CD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185498"/>
              </p:ext>
            </p:extLst>
          </p:nvPr>
        </p:nvGraphicFramePr>
        <p:xfrm>
          <a:off x="863588" y="1268760"/>
          <a:ext cx="75248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021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EA4EA-45DD-418C-88D2-96D6CFD5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zh-TW" dirty="0"/>
              <a:t>111</a:t>
            </a:r>
            <a:r>
              <a:rPr lang="zh-TW" altLang="en-US" dirty="0"/>
              <a:t>年 繁星及學測 情況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FEBA26-B295-4381-AA5A-DCF29389C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111</a:t>
            </a:r>
            <a:r>
              <a:rPr lang="zh-TW" altLang="en-US" dirty="0" smtClean="0"/>
              <a:t>年繁星入學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招生名額</a:t>
            </a:r>
            <a:r>
              <a:rPr lang="en-US" altLang="zh-TW" dirty="0" smtClean="0"/>
              <a:t>15</a:t>
            </a:r>
            <a:r>
              <a:rPr lang="zh-TW" altLang="en-US" dirty="0" smtClean="0"/>
              <a:t>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報到人數</a:t>
            </a:r>
            <a:r>
              <a:rPr lang="en-US" altLang="zh-TW" dirty="0" smtClean="0"/>
              <a:t>14</a:t>
            </a:r>
            <a:r>
              <a:rPr lang="zh-TW" altLang="en-US" dirty="0" smtClean="0"/>
              <a:t>名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111</a:t>
            </a:r>
            <a:r>
              <a:rPr lang="zh-TW" altLang="en-US" dirty="0" smtClean="0"/>
              <a:t>年</a:t>
            </a:r>
            <a:r>
              <a:rPr lang="zh-TW" altLang="en-US" dirty="0"/>
              <a:t>申請</a:t>
            </a:r>
            <a:r>
              <a:rPr lang="zh-TW" altLang="en-US" dirty="0" smtClean="0"/>
              <a:t>入學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招生名額</a:t>
            </a:r>
            <a:r>
              <a:rPr lang="en-US" altLang="zh-TW" dirty="0" smtClean="0"/>
              <a:t>28</a:t>
            </a:r>
            <a:r>
              <a:rPr lang="zh-TW" altLang="en-US" dirty="0" smtClean="0"/>
              <a:t>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第一階段篩選考生</a:t>
            </a:r>
            <a:r>
              <a:rPr lang="en-US" altLang="zh-TW" dirty="0" smtClean="0"/>
              <a:t>98</a:t>
            </a:r>
            <a:r>
              <a:rPr lang="zh-TW" altLang="en-US" dirty="0" smtClean="0"/>
              <a:t>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E63063-486E-441D-A9A9-88BBE6FE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534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44A10-76BC-4949-942F-49E8B4F2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精進招生策略建議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81B088-D12E-49E1-A3C2-5E71FE5F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25963"/>
          </a:xfrm>
        </p:spPr>
        <p:txBody>
          <a:bodyPr/>
          <a:lstStyle/>
          <a:p>
            <a:r>
              <a:rPr lang="zh-TW" altLang="en-US" dirty="0"/>
              <a:t>聯大八甲的</a:t>
            </a:r>
            <a:r>
              <a:rPr lang="en-US" altLang="zh-TW" dirty="0"/>
              <a:t>weakness – </a:t>
            </a:r>
            <a:r>
              <a:rPr lang="zh-TW" altLang="en-US" dirty="0"/>
              <a:t>交通</a:t>
            </a:r>
            <a:endParaRPr lang="en-US" altLang="zh-TW" dirty="0"/>
          </a:p>
          <a:p>
            <a:pPr lvl="1"/>
            <a:r>
              <a:rPr lang="zh-TW" altLang="en-US" dirty="0"/>
              <a:t>於台鐵南勢站 設立分享</a:t>
            </a:r>
            <a:r>
              <a:rPr lang="en-US" altLang="zh-TW" dirty="0"/>
              <a:t>(</a:t>
            </a:r>
            <a:r>
              <a:rPr lang="zh-TW" altLang="en-US" dirty="0"/>
              <a:t>電動</a:t>
            </a:r>
            <a:r>
              <a:rPr lang="en-US" altLang="zh-TW" dirty="0"/>
              <a:t>)</a:t>
            </a:r>
            <a:r>
              <a:rPr lang="zh-TW" altLang="en-US" dirty="0"/>
              <a:t>機車與八甲聯絡</a:t>
            </a:r>
            <a:endParaRPr lang="en-US" altLang="zh-TW" dirty="0"/>
          </a:p>
          <a:p>
            <a:r>
              <a:rPr lang="zh-TW" altLang="en-US" dirty="0"/>
              <a:t>補助建置攝影棚可供系所錄影及網拍影片</a:t>
            </a:r>
            <a:endParaRPr lang="en-US" altLang="zh-TW" dirty="0"/>
          </a:p>
          <a:p>
            <a:pPr lvl="1"/>
            <a:r>
              <a:rPr lang="zh-TW" altLang="en-US" dirty="0"/>
              <a:t>定期更新經營</a:t>
            </a:r>
            <a:r>
              <a:rPr lang="en-US" altLang="zh-TW" dirty="0" err="1"/>
              <a:t>youtube</a:t>
            </a:r>
            <a:r>
              <a:rPr lang="zh-TW" altLang="en-US" dirty="0"/>
              <a:t>網站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134A4E-9D41-410B-98ED-38D39A8E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642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378E7D-DB68-44E8-898D-A51DF47C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zh-TW" altLang="en-U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聯大材料 行車路線圖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0D9572-D651-432D-849B-1F41290A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67FAAD9-CF28-4ECB-9C6D-F6A8DDBDE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7" y="2132856"/>
            <a:ext cx="9144000" cy="40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4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6E9167-2FF3-44B9-AD40-40C94C4A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行車時程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B6798B0-9F98-4D32-9E5C-4DB9186A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07AD0B0-F896-4552-B873-23DD0FEF2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468"/>
            <a:ext cx="9036496" cy="4228194"/>
          </a:xfrm>
        </p:spPr>
      </p:pic>
    </p:spTree>
    <p:extLst>
      <p:ext uri="{BB962C8B-B14F-4D97-AF65-F5344CB8AC3E}">
        <p14:creationId xmlns:p14="http://schemas.microsoft.com/office/powerpoint/2010/main" val="2262641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F804530-AD82-49AE-9D8D-2B2514CE2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8" b="34784"/>
          <a:stretch/>
        </p:blipFill>
        <p:spPr>
          <a:xfrm>
            <a:off x="6307684" y="6302971"/>
            <a:ext cx="2133600" cy="525338"/>
          </a:xfrm>
          <a:prstGeom prst="rect">
            <a:avLst/>
          </a:prstGeom>
        </p:spPr>
      </p:pic>
      <p:sp>
        <p:nvSpPr>
          <p:cNvPr id="48130" name="Title 1">
            <a:extLst>
              <a:ext uri="{FF2B5EF4-FFF2-40B4-BE49-F238E27FC236}">
                <a16:creationId xmlns:a16="http://schemas.microsoft.com/office/drawing/2014/main" id="{6A84C0A8-5DC2-4591-9F6C-8946451C6E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69951" y="32866"/>
            <a:ext cx="5827712" cy="1646238"/>
          </a:xfrm>
        </p:spPr>
        <p:txBody>
          <a:bodyPr/>
          <a:lstStyle/>
          <a:p>
            <a:r>
              <a:rPr lang="zh-TW" alt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C4599AA9-A803-44FC-8A70-4FFA3763E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ECE33D-F071-437A-990E-5228C1EE01E5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400"/>
          </a:p>
        </p:txBody>
      </p:sp>
      <p:pic>
        <p:nvPicPr>
          <p:cNvPr id="7" name="圖片 6" descr="一張含有 文字, 室外 的圖片&#10;&#10;自動產生的描述">
            <a:extLst>
              <a:ext uri="{FF2B5EF4-FFF2-40B4-BE49-F238E27FC236}">
                <a16:creationId xmlns:a16="http://schemas.microsoft.com/office/drawing/2014/main" id="{0F92715C-8DE2-4E4F-A524-9C74598CF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9" b="20600"/>
          <a:stretch/>
        </p:blipFill>
        <p:spPr>
          <a:xfrm>
            <a:off x="11807" y="1412776"/>
            <a:ext cx="9144000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CEC4BD-CC85-4DED-A96B-2A994489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5E6189-D816-4D5E-BB53-D4813F90D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材料系招生策略</a:t>
            </a:r>
            <a:endParaRPr lang="en-US" altLang="zh-TW" dirty="0"/>
          </a:p>
          <a:p>
            <a:r>
              <a:rPr lang="en-US" altLang="zh-TW" dirty="0"/>
              <a:t>110</a:t>
            </a:r>
            <a:r>
              <a:rPr lang="zh-TW" altLang="en-US" dirty="0"/>
              <a:t>年 大一新生 在學情況</a:t>
            </a:r>
            <a:endParaRPr lang="en-US" altLang="zh-TW" dirty="0"/>
          </a:p>
          <a:p>
            <a:r>
              <a:rPr lang="en-US" altLang="zh-TW" dirty="0"/>
              <a:t>111</a:t>
            </a:r>
            <a:r>
              <a:rPr lang="zh-TW" altLang="en-US" dirty="0"/>
              <a:t>年 碩士招生 情況</a:t>
            </a:r>
            <a:endParaRPr lang="en-US" altLang="zh-TW" dirty="0"/>
          </a:p>
          <a:p>
            <a:r>
              <a:rPr lang="en-US" altLang="zh-TW" dirty="0"/>
              <a:t>111</a:t>
            </a:r>
            <a:r>
              <a:rPr lang="zh-TW" altLang="en-US" dirty="0"/>
              <a:t>年 繁星及學測 情況</a:t>
            </a:r>
            <a:endParaRPr lang="en-US" altLang="zh-TW" dirty="0"/>
          </a:p>
          <a:p>
            <a:r>
              <a:rPr lang="zh-TW" altLang="en-US" dirty="0"/>
              <a:t>精進招生策略建議 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1CB3A8-5F22-4A8C-A7D7-B6646717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73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5FF56-0CA1-45EA-B9D7-6701D5EE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材料系招生策略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B4A3E5-9345-4238-94C4-3BF56569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08204"/>
            <a:ext cx="8229600" cy="528731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親師座談錄影剪輯介紹材料系</a:t>
            </a:r>
            <a:endParaRPr lang="en-US" altLang="zh-TW" sz="2800" dirty="0">
              <a:latin typeface="+mn-ea"/>
            </a:endParaRPr>
          </a:p>
          <a:p>
            <a:pPr lvl="1"/>
            <a:r>
              <a:rPr lang="en-US" altLang="zh-TW" sz="2400" dirty="0">
                <a:latin typeface="+mn-ea"/>
              </a:rPr>
              <a:t>Target </a:t>
            </a:r>
            <a:r>
              <a:rPr lang="zh-TW" altLang="en-US" sz="2400" dirty="0">
                <a:latin typeface="+mn-ea"/>
              </a:rPr>
              <a:t>大一新生及家長</a:t>
            </a:r>
            <a:endParaRPr lang="en-US" altLang="zh-TW" sz="2400" dirty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主動參與高中校系介紹活動</a:t>
            </a:r>
            <a:endParaRPr lang="en-US" altLang="zh-TW" sz="2800" dirty="0">
              <a:latin typeface="+mn-ea"/>
            </a:endParaRPr>
          </a:p>
          <a:p>
            <a:pPr lvl="1"/>
            <a:r>
              <a:rPr lang="en-US" altLang="zh-TW" sz="2400" dirty="0">
                <a:latin typeface="+mn-ea"/>
              </a:rPr>
              <a:t>Target </a:t>
            </a:r>
            <a:r>
              <a:rPr lang="zh-TW" altLang="en-US" sz="2400" dirty="0">
                <a:latin typeface="+mn-ea"/>
              </a:rPr>
              <a:t>高三生</a:t>
            </a:r>
            <a:endParaRPr lang="en-US" altLang="zh-TW" sz="2400" dirty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畢業學長姐錄影剪輯介紹材料系的出路</a:t>
            </a:r>
            <a:endParaRPr lang="en-US" altLang="zh-TW" sz="2800" dirty="0">
              <a:latin typeface="+mn-ea"/>
            </a:endParaRPr>
          </a:p>
          <a:p>
            <a:pPr lvl="1"/>
            <a:r>
              <a:rPr lang="en-US" altLang="zh-TW" sz="2400" dirty="0">
                <a:latin typeface="+mn-ea"/>
              </a:rPr>
              <a:t>Target </a:t>
            </a:r>
            <a:r>
              <a:rPr lang="zh-TW" altLang="en-US" sz="2400" dirty="0">
                <a:latin typeface="+mn-ea"/>
              </a:rPr>
              <a:t>大四要考研究所的學生</a:t>
            </a:r>
            <a:endParaRPr lang="en-US" altLang="zh-TW" sz="2400" dirty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大二學長姊分享選系經驗</a:t>
            </a:r>
            <a:endParaRPr lang="en-US" altLang="zh-TW" sz="2800" dirty="0">
              <a:latin typeface="+mn-ea"/>
            </a:endParaRPr>
          </a:p>
          <a:p>
            <a:pPr lvl="1"/>
            <a:r>
              <a:rPr lang="en-US" altLang="zh-TW" sz="2400" dirty="0">
                <a:latin typeface="+mn-ea"/>
              </a:rPr>
              <a:t>Target </a:t>
            </a:r>
            <a:r>
              <a:rPr lang="zh-TW" altLang="en-US" sz="2400" dirty="0">
                <a:latin typeface="+mn-ea"/>
              </a:rPr>
              <a:t>剛繁星及學測的學生</a:t>
            </a:r>
            <a:endParaRPr lang="en-US" altLang="zh-TW" sz="2400" dirty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網頁更新及</a:t>
            </a:r>
            <a:r>
              <a:rPr lang="en-US" altLang="zh-TW" sz="2800" dirty="0" err="1">
                <a:latin typeface="+mn-ea"/>
              </a:rPr>
              <a:t>Youtube</a:t>
            </a:r>
            <a:r>
              <a:rPr lang="zh-TW" altLang="en-US" sz="2800" dirty="0">
                <a:latin typeface="+mn-ea"/>
              </a:rPr>
              <a:t>建置材料系站號</a:t>
            </a:r>
            <a:r>
              <a:rPr lang="en-US" altLang="zh-TW" sz="2800" dirty="0">
                <a:latin typeface="+mn-ea"/>
              </a:rPr>
              <a:t>(</a:t>
            </a:r>
            <a:r>
              <a:rPr lang="en-US" altLang="zh-TW" sz="2800" dirty="0" err="1">
                <a:latin typeface="+mn-ea"/>
              </a:rPr>
              <a:t>nuumse</a:t>
            </a:r>
            <a:r>
              <a:rPr lang="en-US" altLang="zh-TW" sz="2800" dirty="0">
                <a:latin typeface="+mn-ea"/>
              </a:rPr>
              <a:t>)</a:t>
            </a:r>
          </a:p>
          <a:p>
            <a:pPr marL="457200" lvl="1" indent="0">
              <a:buNone/>
            </a:pPr>
            <a:endParaRPr lang="en-US" altLang="zh-TW" sz="2400" dirty="0">
              <a:latin typeface="+mn-ea"/>
            </a:endParaRPr>
          </a:p>
          <a:p>
            <a:endParaRPr lang="en-US" altLang="zh-TW" sz="2800" dirty="0">
              <a:latin typeface="+mn-ea"/>
            </a:endParaRPr>
          </a:p>
          <a:p>
            <a:endParaRPr lang="zh-TW" altLang="en-US" sz="2800" dirty="0">
              <a:latin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D1D880-E256-4B17-8D7B-C2263967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042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4EBF6C-4B34-4402-AF2A-C747428E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+mn-ea"/>
              </a:rPr>
              <a:t>1. </a:t>
            </a:r>
            <a:r>
              <a:rPr lang="zh-TW" altLang="en-US" dirty="0">
                <a:latin typeface="+mn-ea"/>
              </a:rPr>
              <a:t>親師座談錄影剪輯介紹材料系</a:t>
            </a:r>
            <a:r>
              <a:rPr lang="en-US" altLang="zh-TW" dirty="0">
                <a:latin typeface="+mn-ea"/>
              </a:rPr>
              <a:t/>
            </a:r>
            <a:br>
              <a:rPr lang="en-US" altLang="zh-TW" dirty="0">
                <a:latin typeface="+mn-ea"/>
              </a:rPr>
            </a:br>
            <a:r>
              <a:rPr lang="en-US" altLang="zh-TW" dirty="0">
                <a:latin typeface="+mn-ea"/>
              </a:rPr>
              <a:t>(2021/9/5)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4CE71AA-CD09-4883-98D8-4ED8EAE9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6" name="圖片 5">
            <a:hlinkClick r:id="rId2"/>
            <a:extLst>
              <a:ext uri="{FF2B5EF4-FFF2-40B4-BE49-F238E27FC236}">
                <a16:creationId xmlns:a16="http://schemas.microsoft.com/office/drawing/2014/main" id="{2E7137FB-6DA8-4180-AAE1-E9E1C0EB2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63612"/>
            <a:ext cx="9144000" cy="271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0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BB90D0-A9EA-4D52-88EA-7D19A7FE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23" y="476672"/>
            <a:ext cx="8229600" cy="1143000"/>
          </a:xfrm>
        </p:spPr>
        <p:txBody>
          <a:bodyPr/>
          <a:lstStyle/>
          <a:p>
            <a:r>
              <a:rPr lang="zh-TW" altLang="en-US" sz="3200" dirty="0"/>
              <a:t>畢業學長姊 給大一生選課注意事項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914D3B-FAD2-4DCF-B0DE-890BEB1F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" name="圖片 5">
            <a:hlinkClick r:id="rId2"/>
            <a:extLst>
              <a:ext uri="{FF2B5EF4-FFF2-40B4-BE49-F238E27FC236}">
                <a16:creationId xmlns:a16="http://schemas.microsoft.com/office/drawing/2014/main" id="{99B8F227-219F-46D1-8031-0A30046FE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24128"/>
            <a:ext cx="7657705" cy="43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4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392F2F-F2F7-4927-BB06-6E49119A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zh-TW" sz="4400" dirty="0">
                <a:latin typeface="+mn-ea"/>
              </a:rPr>
              <a:t>2. </a:t>
            </a:r>
            <a:r>
              <a:rPr lang="zh-TW" altLang="en-US" sz="4400" dirty="0">
                <a:latin typeface="+mn-ea"/>
              </a:rPr>
              <a:t>主動參與高中校系介紹活動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0B6766-91D2-4B16-B69A-9647E8CB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94267"/>
            <a:ext cx="8229600" cy="4525963"/>
          </a:xfrm>
        </p:spPr>
        <p:txBody>
          <a:bodyPr/>
          <a:lstStyle/>
          <a:p>
            <a:r>
              <a:rPr lang="zh-TW" altLang="en-US" dirty="0"/>
              <a:t>苑裡高中 </a:t>
            </a:r>
            <a:r>
              <a:rPr lang="en-US" altLang="zh-TW" dirty="0"/>
              <a:t>211027</a:t>
            </a:r>
          </a:p>
          <a:p>
            <a:r>
              <a:rPr lang="zh-TW" altLang="en-US" dirty="0"/>
              <a:t>台東女中 </a:t>
            </a:r>
            <a:r>
              <a:rPr lang="en-US" altLang="zh-TW" dirty="0"/>
              <a:t>211208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CACF20-A3CA-4D35-B80E-51794D2B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35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9B2642-2136-4B8B-9A52-A8099C1E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6" y="721166"/>
            <a:ext cx="8229600" cy="1143000"/>
          </a:xfrm>
        </p:spPr>
        <p:txBody>
          <a:bodyPr/>
          <a:lstStyle/>
          <a:p>
            <a:r>
              <a:rPr lang="en-US" altLang="zh-TW" sz="3200" dirty="0">
                <a:latin typeface="+mn-ea"/>
              </a:rPr>
              <a:t>3. </a:t>
            </a:r>
            <a:r>
              <a:rPr lang="zh-TW" altLang="en-US" sz="3200" dirty="0">
                <a:latin typeface="+mn-ea"/>
              </a:rPr>
              <a:t>畢業學長姐錄影剪輯介紹材料系的出路</a:t>
            </a:r>
            <a:endParaRPr lang="zh-TW" altLang="en-US" sz="3200" dirty="0"/>
          </a:p>
        </p:txBody>
      </p:sp>
      <p:pic>
        <p:nvPicPr>
          <p:cNvPr id="6" name="內容版面配置區 5">
            <a:hlinkClick r:id="rId2"/>
            <a:extLst>
              <a:ext uri="{FF2B5EF4-FFF2-40B4-BE49-F238E27FC236}">
                <a16:creationId xmlns:a16="http://schemas.microsoft.com/office/drawing/2014/main" id="{EAB58FD7-9A4C-4D4E-B4A4-C256D02A3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2024582"/>
            <a:ext cx="8229600" cy="4071196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3DD2C0-CDC1-4EB5-AAF7-FDFA8B12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871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B3BD43-1C49-4BA0-9F33-3432F36B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4" y="397669"/>
            <a:ext cx="8229600" cy="1143000"/>
          </a:xfrm>
        </p:spPr>
        <p:txBody>
          <a:bodyPr/>
          <a:lstStyle/>
          <a:p>
            <a:r>
              <a:rPr lang="en-US" altLang="zh-TW" sz="4000" dirty="0">
                <a:latin typeface="+mn-ea"/>
              </a:rPr>
              <a:t>4.</a:t>
            </a:r>
            <a:r>
              <a:rPr lang="zh-TW" altLang="en-US" sz="4000" dirty="0">
                <a:latin typeface="+mn-ea"/>
              </a:rPr>
              <a:t>大二學長姊分享選系經驗</a:t>
            </a:r>
            <a:endParaRPr lang="zh-TW" alt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04BC59-3CA1-4EC2-8A88-A1DC01AD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6" name="圖片 5">
            <a:hlinkClick r:id="rId2"/>
            <a:extLst>
              <a:ext uri="{FF2B5EF4-FFF2-40B4-BE49-F238E27FC236}">
                <a16:creationId xmlns:a16="http://schemas.microsoft.com/office/drawing/2014/main" id="{D8A99F86-21AD-4DE8-8E9A-A55082E125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5"/>
          <a:stretch/>
        </p:blipFill>
        <p:spPr>
          <a:xfrm>
            <a:off x="1008112" y="1700808"/>
            <a:ext cx="7127776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5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608F33-1C6D-4183-AE59-D2A0F3EB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620688"/>
            <a:ext cx="8229600" cy="1143000"/>
          </a:xfrm>
        </p:spPr>
        <p:txBody>
          <a:bodyPr/>
          <a:lstStyle/>
          <a:p>
            <a:r>
              <a:rPr lang="en-US" altLang="zh-TW" sz="2800" dirty="0">
                <a:latin typeface="+mn-ea"/>
              </a:rPr>
              <a:t>5. </a:t>
            </a:r>
            <a:r>
              <a:rPr lang="zh-TW" altLang="en-US" sz="2800" dirty="0">
                <a:latin typeface="+mn-ea"/>
              </a:rPr>
              <a:t>網頁更新及</a:t>
            </a:r>
            <a:r>
              <a:rPr lang="en-US" altLang="zh-TW" sz="2800" dirty="0" err="1">
                <a:latin typeface="+mn-ea"/>
              </a:rPr>
              <a:t>Youtube</a:t>
            </a:r>
            <a:r>
              <a:rPr lang="zh-TW" altLang="en-US" sz="2800" dirty="0">
                <a:latin typeface="+mn-ea"/>
              </a:rPr>
              <a:t>建置材料系站號</a:t>
            </a:r>
            <a:r>
              <a:rPr lang="en-US" altLang="zh-TW" sz="2800" dirty="0">
                <a:latin typeface="+mn-ea"/>
              </a:rPr>
              <a:t>(</a:t>
            </a:r>
            <a:r>
              <a:rPr lang="en-US" altLang="zh-TW" sz="2800" dirty="0" err="1">
                <a:latin typeface="+mn-ea"/>
              </a:rPr>
              <a:t>nuumse</a:t>
            </a:r>
            <a:r>
              <a:rPr lang="en-US" altLang="zh-TW" sz="2800" dirty="0">
                <a:latin typeface="+mn-ea"/>
              </a:rPr>
              <a:t>)</a:t>
            </a:r>
            <a:br>
              <a:rPr lang="en-US" altLang="zh-TW" sz="2800" dirty="0">
                <a:latin typeface="+mn-ea"/>
              </a:rPr>
            </a:br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A09D84-01A1-43C2-B211-2E08CDBE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583D-B786-4696-A522-55A9B3BB6BF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" name="圖片 5">
            <a:hlinkClick r:id="rId2"/>
            <a:extLst>
              <a:ext uri="{FF2B5EF4-FFF2-40B4-BE49-F238E27FC236}">
                <a16:creationId xmlns:a16="http://schemas.microsoft.com/office/drawing/2014/main" id="{0242A21E-B427-46CF-B772-458332858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32" y="1321935"/>
            <a:ext cx="5137135" cy="2670012"/>
          </a:xfrm>
          <a:prstGeom prst="rect">
            <a:avLst/>
          </a:prstGeom>
        </p:spPr>
      </p:pic>
      <p:pic>
        <p:nvPicPr>
          <p:cNvPr id="8" name="圖片 7">
            <a:hlinkClick r:id="rId4"/>
            <a:extLst>
              <a:ext uri="{FF2B5EF4-FFF2-40B4-BE49-F238E27FC236}">
                <a16:creationId xmlns:a16="http://schemas.microsoft.com/office/drawing/2014/main" id="{1EED7B75-4B68-4B61-B82E-85A5D18E1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495" y="4149080"/>
            <a:ext cx="5220072" cy="24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93747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CA0FF2044220354685AC8A87C4447DD8" ma:contentTypeVersion="12" ma:contentTypeDescription="建立新的文件。" ma:contentTypeScope="" ma:versionID="73716f2c4bb0ef6bc37c13a209ec5312">
  <xsd:schema xmlns:xsd="http://www.w3.org/2001/XMLSchema" xmlns:xs="http://www.w3.org/2001/XMLSchema" xmlns:p="http://schemas.microsoft.com/office/2006/metadata/properties" xmlns:ns3="720d8d27-de05-409f-89ce-058c478e82d0" xmlns:ns4="b39f1296-4cce-4dc4-911f-b08951a0e59d" targetNamespace="http://schemas.microsoft.com/office/2006/metadata/properties" ma:root="true" ma:fieldsID="8f382f810f2d0df1a1c1e8b31e4cbcb2" ns3:_="" ns4:_="">
    <xsd:import namespace="720d8d27-de05-409f-89ce-058c478e82d0"/>
    <xsd:import namespace="b39f1296-4cce-4dc4-911f-b08951a0e5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d8d27-de05-409f-89ce-058c478e8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f1296-4cce-4dc4-911f-b08951a0e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用提示雜湊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EB541C-8C74-4C9B-BDDD-550DDE7459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B28EA6-3DFA-4B25-AAB7-3E3C75B745C6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39f1296-4cce-4dc4-911f-b08951a0e59d"/>
    <ds:schemaRef ds:uri="720d8d27-de05-409f-89ce-058c478e82d0"/>
  </ds:schemaRefs>
</ds:datastoreItem>
</file>

<file path=customXml/itemProps3.xml><?xml version="1.0" encoding="utf-8"?>
<ds:datastoreItem xmlns:ds="http://schemas.openxmlformats.org/officeDocument/2006/customXml" ds:itemID="{9166923C-AD1B-49E6-8BA2-5E3E60B2CA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0d8d27-de05-409f-89ce-058c478e82d0"/>
    <ds:schemaRef ds:uri="b39f1296-4cce-4dc4-911f-b08951a0e5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7472</TotalTime>
  <Words>337</Words>
  <Application>Microsoft Office PowerPoint</Application>
  <PresentationFormat>如螢幕大小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新細明體</vt:lpstr>
      <vt:lpstr>標楷體</vt:lpstr>
      <vt:lpstr>Arial</vt:lpstr>
      <vt:lpstr>Calibri</vt:lpstr>
      <vt:lpstr>Wingdings</vt:lpstr>
      <vt:lpstr>預設簡報設計</vt:lpstr>
      <vt:lpstr> 國立聯合大學  材料科學工程學系  111 學年度  校務研究招生策略規劃競賽 2022/4/21  報告人 許富淵    </vt:lpstr>
      <vt:lpstr>內容</vt:lpstr>
      <vt:lpstr>材料系招生策略</vt:lpstr>
      <vt:lpstr>1. 親師座談錄影剪輯介紹材料系 (2021/9/5)</vt:lpstr>
      <vt:lpstr>畢業學長姊 給大一生選課注意事項</vt:lpstr>
      <vt:lpstr>2. 主動參與高中校系介紹活動</vt:lpstr>
      <vt:lpstr>3. 畢業學長姐錄影剪輯介紹材料系的出路</vt:lpstr>
      <vt:lpstr>4.大二學長姊分享選系經驗</vt:lpstr>
      <vt:lpstr>5. 網頁更新及Youtube建置材料系站號(nuumse) </vt:lpstr>
      <vt:lpstr>110年 大一新生 在學情況</vt:lpstr>
      <vt:lpstr>111年 碩士招生 情況</vt:lpstr>
      <vt:lpstr>111年 繁星及學測 情況</vt:lpstr>
      <vt:lpstr>精進招生策略建議</vt:lpstr>
      <vt:lpstr>聯大材料 行車路線圖</vt:lpstr>
      <vt:lpstr>行車時程</vt:lpstr>
      <vt:lpstr>感謝聆聽</vt:lpstr>
    </vt:vector>
  </TitlesOfParts>
  <Company>Auspicum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Diffusing Runner  Design for Aluminium Alloy Gravity Casting (鋁合金重力鑄造擴散器流道設計)</dc:title>
  <dc:creator>whsu</dc:creator>
  <cp:lastModifiedBy>AJ0618@nuu.edu.tw</cp:lastModifiedBy>
  <cp:revision>593</cp:revision>
  <dcterms:created xsi:type="dcterms:W3CDTF">2008-10-02T06:55:40Z</dcterms:created>
  <dcterms:modified xsi:type="dcterms:W3CDTF">2022-04-15T06:57:25Z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0x010100CA0FF2044220354685AC8A87C4447DD8</vt:lpwstr>
  </property>
</Properties>
</file>