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33" r:id="rId3"/>
    <p:sldId id="334" r:id="rId4"/>
    <p:sldId id="337" r:id="rId5"/>
    <p:sldId id="338" r:id="rId6"/>
    <p:sldId id="339" r:id="rId7"/>
    <p:sldId id="340" r:id="rId8"/>
    <p:sldId id="335" r:id="rId9"/>
    <p:sldId id="336" r:id="rId10"/>
    <p:sldId id="284" r:id="rId11"/>
    <p:sldId id="324" r:id="rId12"/>
    <p:sldId id="293" r:id="rId13"/>
    <p:sldId id="290" r:id="rId14"/>
    <p:sldId id="279" r:id="rId15"/>
    <p:sldId id="341" r:id="rId16"/>
    <p:sldId id="271" r:id="rId17"/>
    <p:sldId id="323" r:id="rId18"/>
  </p:sldIdLst>
  <p:sldSz cx="9144000" cy="6858000" type="screen4x3"/>
  <p:notesSz cx="10234613" cy="70993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C00CC"/>
    <a:srgbClr val="FF0000"/>
    <a:srgbClr val="6600CC"/>
    <a:srgbClr val="66FF33"/>
    <a:srgbClr val="FFCCFF"/>
    <a:srgbClr val="FF99FF"/>
    <a:srgbClr val="E67B22"/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9" autoAdjust="0"/>
    <p:restoredTop sz="94660"/>
  </p:normalViewPr>
  <p:slideViewPr>
    <p:cSldViewPr>
      <p:cViewPr varScale="1">
        <p:scale>
          <a:sx n="105" d="100"/>
          <a:sy n="105" d="100"/>
        </p:scale>
        <p:origin x="172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7550" y="0"/>
            <a:ext cx="443547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3700"/>
            <a:ext cx="443547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7550" y="6743700"/>
            <a:ext cx="443547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9C421898-8C90-453B-9CBF-35C06ABFD36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89466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7550" y="0"/>
            <a:ext cx="443547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3275" y="533400"/>
            <a:ext cx="3548063" cy="2660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2350" y="3371850"/>
            <a:ext cx="8189913" cy="31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3700"/>
            <a:ext cx="443547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7550" y="6743700"/>
            <a:ext cx="443547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591F1904-D721-4A7A-ACCF-27EB9DB391D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173746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990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990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990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990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52E85CFD-A0B3-4DED-B4FA-8F3E211B3A06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zh-TW" sz="1300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990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990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990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990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48AA85EB-7B28-4F10-80A6-131E8603CC98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zh-TW" sz="130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14F1F-5B38-42B3-8887-EFDE56977D5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55162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F47AE-D81C-48E9-AD27-6811BDC21CA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01428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22860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0" y="274638"/>
            <a:ext cx="67056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C9083-F5D6-4097-868C-8412A433DF0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7769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81818-0B67-452E-8E63-A79BAC0430D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78980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E4A4A-961B-4A02-8038-379B0668360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53669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1C00E-23C3-4D92-88FE-8FBF360D92E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26374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7C8BE-E256-49ED-9CF9-7BB2FB32324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2047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2F53C-54ED-4E59-973B-B3DB3A6F071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2333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8248B-2746-467D-A9BC-C6A3578FAED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29195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42CD5-917F-455E-BCB9-A41665E8396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48768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3A0EB-D4F6-45FB-A097-2D2EF761AF2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92912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 b="1"/>
            </a:lvl1pPr>
          </a:lstStyle>
          <a:p>
            <a:pPr>
              <a:defRPr/>
            </a:pPr>
            <a:fld id="{C7268975-3D45-4C8B-AFED-4FF10858154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3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676400"/>
            <a:ext cx="9144000" cy="2880000"/>
          </a:xfrm>
          <a:solidFill>
            <a:srgbClr val="FF6600"/>
          </a:solidFill>
        </p:spPr>
        <p:txBody>
          <a:bodyPr/>
          <a:lstStyle/>
          <a:p>
            <a:pPr eaLnBrk="1" hangingPunct="1"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校務研究招生策略規畫競賽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國立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聯合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大學機械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工程學系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產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學共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訓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PSI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之路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797152"/>
            <a:ext cx="9144000" cy="792088"/>
          </a:xfrm>
        </p:spPr>
        <p:txBody>
          <a:bodyPr/>
          <a:lstStyle/>
          <a:p>
            <a:pPr eaLnBrk="1" hangingPunct="1">
              <a:spcAft>
                <a:spcPts val="300"/>
              </a:spcAft>
            </a:pPr>
            <a:r>
              <a:rPr lang="zh-TW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報告人：侯帝光</a:t>
            </a:r>
            <a:endParaRPr lang="en-US" altLang="zh-TW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Aft>
                <a:spcPts val="300"/>
              </a:spcAft>
            </a:pP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國立聯合大學機械系主任</a:t>
            </a:r>
            <a:endParaRPr lang="zh-TW" altLang="en-US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297536" cy="1303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矩形 11"/>
          <p:cNvSpPr/>
          <p:nvPr/>
        </p:nvSpPr>
        <p:spPr>
          <a:xfrm>
            <a:off x="7280287" y="6457914"/>
            <a:ext cx="21494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altLang="zh-TW" sz="20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2022.4.21</a:t>
            </a:r>
          </a:p>
          <a:p>
            <a:pPr lvl="0" algn="ctr">
              <a:spcBef>
                <a:spcPct val="20000"/>
              </a:spcBef>
            </a:pPr>
            <a:endParaRPr lang="zh-TW" altLang="en-US" sz="2000" b="1" kern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把學生教成產業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人才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824536"/>
          </a:xfrm>
        </p:spPr>
        <p:txBody>
          <a:bodyPr/>
          <a:lstStyle/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學系責任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</a:p>
          <a:p>
            <a:pPr lvl="1"/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高標準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業界規格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/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優良師資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優良硬體 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優良軟體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方法、路徑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老師責任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inspire + push</a:t>
            </a:r>
          </a:p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家長責任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督促同學們 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自己督促自己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同學責任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努力學習、練習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方法：</a:t>
            </a:r>
            <a:r>
              <a:rPr lang="zh-TW" altLang="en-US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產學共訓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181818-0B67-452E-8E63-A79BAC0430D3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sp>
        <p:nvSpPr>
          <p:cNvPr id="5" name="矩形 4"/>
          <p:cNvSpPr/>
          <p:nvPr/>
        </p:nvSpPr>
        <p:spPr>
          <a:xfrm>
            <a:off x="827584" y="2060848"/>
            <a:ext cx="4248472" cy="2088232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9544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181818-0B67-452E-8E63-A79BAC0430D3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sp>
        <p:nvSpPr>
          <p:cNvPr id="5" name="文字方塊 4"/>
          <p:cNvSpPr txBox="1"/>
          <p:nvPr/>
        </p:nvSpPr>
        <p:spPr>
          <a:xfrm>
            <a:off x="7634380" y="5274641"/>
            <a:ext cx="970068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大一</a:t>
            </a:r>
            <a:endParaRPr lang="en-US" altLang="zh-TW" sz="2000" b="1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634380" y="4243137"/>
            <a:ext cx="970068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大二</a:t>
            </a:r>
            <a:endParaRPr lang="en-US" altLang="zh-TW" sz="2000" b="1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634380" y="3242568"/>
            <a:ext cx="970068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大三</a:t>
            </a:r>
            <a:endParaRPr lang="en-US" altLang="zh-TW" sz="2000" b="1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634380" y="2211064"/>
            <a:ext cx="970068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大四</a:t>
            </a:r>
            <a:endParaRPr lang="en-US" altLang="zh-TW" sz="2000" b="1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662264" y="2771636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共創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662264" y="4129916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設計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662264" y="5301208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實做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 flipH="1">
            <a:off x="3150096" y="1894473"/>
            <a:ext cx="2160240" cy="4126815"/>
          </a:xfrm>
          <a:prstGeom prst="line">
            <a:avLst/>
          </a:prstGeom>
          <a:ln w="28575"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5310336" y="1894473"/>
            <a:ext cx="1979712" cy="4126815"/>
          </a:xfrm>
          <a:prstGeom prst="line">
            <a:avLst/>
          </a:prstGeom>
          <a:ln w="28575"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4302224" y="3789040"/>
            <a:ext cx="1872208" cy="0"/>
          </a:xfrm>
          <a:prstGeom prst="line">
            <a:avLst/>
          </a:prstGeom>
          <a:ln w="28575"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3654152" y="5013176"/>
            <a:ext cx="3168352" cy="0"/>
          </a:xfrm>
          <a:prstGeom prst="line">
            <a:avLst/>
          </a:prstGeom>
          <a:ln w="28575"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3150096" y="6021288"/>
            <a:ext cx="4139952" cy="0"/>
          </a:xfrm>
          <a:prstGeom prst="line">
            <a:avLst/>
          </a:prstGeom>
          <a:ln w="28575"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標題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高標準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圓角矩形圖說文字 17"/>
          <p:cNvSpPr/>
          <p:nvPr/>
        </p:nvSpPr>
        <p:spPr>
          <a:xfrm>
            <a:off x="107504" y="1747107"/>
            <a:ext cx="3600400" cy="1328023"/>
          </a:xfrm>
          <a:prstGeom prst="wedgeRoundRectCallout">
            <a:avLst>
              <a:gd name="adj1" fmla="val 57083"/>
              <a:gd name="adj2" fmla="val 130233"/>
              <a:gd name="adj3" fmla="val 16667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zh-TW" altLang="en-US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中高級</a:t>
            </a:r>
            <a:endParaRPr lang="en-US" altLang="zh-TW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0" hangingPunct="0"/>
            <a:r>
              <a:rPr lang="zh-TW" altLang="en-US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機械工程人才</a:t>
            </a:r>
            <a:endParaRPr lang="zh-TW" altLang="en-US" sz="3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圓角矩形圖說文字 18"/>
          <p:cNvSpPr/>
          <p:nvPr/>
        </p:nvSpPr>
        <p:spPr>
          <a:xfrm>
            <a:off x="389304" y="4959662"/>
            <a:ext cx="2736304" cy="715089"/>
          </a:xfrm>
          <a:prstGeom prst="wedgeRoundRectCallout">
            <a:avLst>
              <a:gd name="adj1" fmla="val 78145"/>
              <a:gd name="adj2" fmla="val -149416"/>
              <a:gd name="adj3" fmla="val 16667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zh-TW" altLang="en-US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業界標準</a:t>
            </a:r>
            <a:endParaRPr lang="zh-TW" altLang="en-US" sz="3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22905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181818-0B67-452E-8E63-A79BAC0430D3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8968"/>
            <a:ext cx="9144000" cy="605641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優良師資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4931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優良硬體：智慧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製造人才培育基地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181818-0B67-452E-8E63-A79BAC0430D3}" type="slidenum">
              <a:rPr lang="en-US" altLang="zh-TW" smtClean="0"/>
              <a:pPr>
                <a:defRPr/>
              </a:pPr>
              <a:t>13</a:t>
            </a:fld>
            <a:endParaRPr lang="en-US" altLang="zh-TW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77" b="25469"/>
          <a:stretch/>
        </p:blipFill>
        <p:spPr>
          <a:xfrm>
            <a:off x="0" y="2784874"/>
            <a:ext cx="9144000" cy="2481943"/>
          </a:xfrm>
          <a:prstGeom prst="rect">
            <a:avLst/>
          </a:prstGeom>
        </p:spPr>
      </p:pic>
      <p:cxnSp>
        <p:nvCxnSpPr>
          <p:cNvPr id="9" name="直線單箭頭接點 8"/>
          <p:cNvCxnSpPr/>
          <p:nvPr/>
        </p:nvCxnSpPr>
        <p:spPr>
          <a:xfrm flipH="1" flipV="1">
            <a:off x="7945152" y="4230386"/>
            <a:ext cx="310480" cy="11521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flipH="1">
            <a:off x="6300192" y="2535695"/>
            <a:ext cx="792088" cy="8804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>
            <a:off x="1907704" y="2535695"/>
            <a:ext cx="648072" cy="7600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flipH="1" flipV="1">
            <a:off x="1680758" y="4025846"/>
            <a:ext cx="442970" cy="12843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H="1" flipV="1">
            <a:off x="683568" y="3933058"/>
            <a:ext cx="504056" cy="22322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標題 1"/>
          <p:cNvSpPr txBox="1">
            <a:spLocks/>
          </p:cNvSpPr>
          <p:nvPr/>
        </p:nvSpPr>
        <p:spPr bwMode="auto">
          <a:xfrm>
            <a:off x="6099490" y="1487984"/>
            <a:ext cx="2547392" cy="110964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sz="2800" b="1" kern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電動機車</a:t>
            </a:r>
            <a:endParaRPr lang="en-US" altLang="zh-TW" sz="2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kern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實驗室</a:t>
            </a:r>
            <a:endParaRPr lang="zh-TW" altLang="en-US" sz="28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標題 1"/>
          <p:cNvSpPr txBox="1">
            <a:spLocks/>
          </p:cNvSpPr>
          <p:nvPr/>
        </p:nvSpPr>
        <p:spPr bwMode="auto">
          <a:xfrm>
            <a:off x="1824774" y="5310228"/>
            <a:ext cx="2547392" cy="55802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sz="2800" b="1" kern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無人機實驗室</a:t>
            </a:r>
            <a:endParaRPr lang="en-US" altLang="zh-TW" sz="2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標題 1"/>
          <p:cNvSpPr txBox="1">
            <a:spLocks/>
          </p:cNvSpPr>
          <p:nvPr/>
        </p:nvSpPr>
        <p:spPr bwMode="auto">
          <a:xfrm>
            <a:off x="6516216" y="5445224"/>
            <a:ext cx="2547392" cy="55802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sz="2800" b="1" kern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機器人實驗室</a:t>
            </a:r>
            <a:endParaRPr lang="zh-TW" altLang="en-US" sz="28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標題 1"/>
          <p:cNvSpPr txBox="1">
            <a:spLocks/>
          </p:cNvSpPr>
          <p:nvPr/>
        </p:nvSpPr>
        <p:spPr bwMode="auto">
          <a:xfrm>
            <a:off x="399000" y="1484784"/>
            <a:ext cx="2547392" cy="111284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defRPr>
            </a:lvl9pPr>
          </a:lstStyle>
          <a:p>
            <a:r>
              <a:rPr lang="en-US" altLang="zh-TW" sz="2800" b="1" kern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CNC</a:t>
            </a:r>
            <a:r>
              <a:rPr lang="zh-TW" altLang="en-US" sz="2800" b="1" kern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精密加工</a:t>
            </a:r>
            <a:r>
              <a:rPr lang="zh-TW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技研中心</a:t>
            </a:r>
            <a:endParaRPr lang="zh-TW" altLang="en-US" sz="28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標題 1"/>
          <p:cNvSpPr txBox="1">
            <a:spLocks/>
          </p:cNvSpPr>
          <p:nvPr/>
        </p:nvSpPr>
        <p:spPr bwMode="auto">
          <a:xfrm>
            <a:off x="551078" y="6165304"/>
            <a:ext cx="5245058" cy="55802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defRPr>
            </a:lvl9pPr>
          </a:lstStyle>
          <a:p>
            <a:pPr algn="l"/>
            <a:r>
              <a:rPr lang="en-US" altLang="zh-TW" sz="2800" b="1" kern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PLC</a:t>
            </a:r>
            <a:r>
              <a:rPr lang="zh-TW" altLang="en-US" sz="2800" b="1" kern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智動化實驗室</a:t>
            </a:r>
            <a:endParaRPr lang="zh-TW" altLang="en-US" sz="28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7890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DBC7-C915-4D60-A0BC-323F9DA6C817}" type="slidenum">
              <a:rPr lang="zh-TW" altLang="en-US" smtClean="0"/>
              <a:t>14</a:t>
            </a:fld>
            <a:endParaRPr lang="zh-TW" altLang="en-US"/>
          </a:p>
        </p:txBody>
      </p:sp>
      <p:pic>
        <p:nvPicPr>
          <p:cNvPr id="65" name="圖片 6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3920" y="5181682"/>
            <a:ext cx="1647830" cy="1647830"/>
          </a:xfrm>
          <a:prstGeom prst="rect">
            <a:avLst/>
          </a:prstGeom>
        </p:spPr>
      </p:pic>
      <p:sp>
        <p:nvSpPr>
          <p:cNvPr id="23" name="文字方塊 22"/>
          <p:cNvSpPr txBox="1"/>
          <p:nvPr/>
        </p:nvSpPr>
        <p:spPr>
          <a:xfrm>
            <a:off x="2082084" y="1211263"/>
            <a:ext cx="970068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大一</a:t>
            </a:r>
            <a:endParaRPr lang="en-US" altLang="zh-TW" sz="20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6297304" y="1189639"/>
            <a:ext cx="970068" cy="400110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大四</a:t>
            </a:r>
            <a:endParaRPr lang="zh-TW" altLang="en-US" sz="20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3489872" y="1205230"/>
            <a:ext cx="970068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大二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4893718" y="1194474"/>
            <a:ext cx="970068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大三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1945350" y="2747596"/>
            <a:ext cx="1297568" cy="30777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 anchor="ctr">
            <a:spAutoFit/>
          </a:bodyPr>
          <a:lstStyle/>
          <a:p>
            <a:r>
              <a:rPr lang="zh-TW" altLang="en-US" sz="1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選擇發展方向</a:t>
            </a:r>
          </a:p>
        </p:txBody>
      </p:sp>
      <p:cxnSp>
        <p:nvCxnSpPr>
          <p:cNvPr id="71" name="直線接點 70"/>
          <p:cNvCxnSpPr/>
          <p:nvPr/>
        </p:nvCxnSpPr>
        <p:spPr>
          <a:xfrm flipH="1">
            <a:off x="1801104" y="6245483"/>
            <a:ext cx="5514503" cy="3424"/>
          </a:xfrm>
          <a:prstGeom prst="line">
            <a:avLst/>
          </a:prstGeom>
          <a:ln w="762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矩形 120">
            <a:extLst>
              <a:ext uri="{FF2B5EF4-FFF2-40B4-BE49-F238E27FC236}">
                <a16:creationId xmlns:a16="http://schemas.microsoft.com/office/drawing/2014/main" id="{820F28CC-858C-4595-B1EC-B6C65D831087}"/>
              </a:ext>
            </a:extLst>
          </p:cNvPr>
          <p:cNvSpPr/>
          <p:nvPr/>
        </p:nvSpPr>
        <p:spPr>
          <a:xfrm>
            <a:off x="4788024" y="1702172"/>
            <a:ext cx="1224136" cy="2365072"/>
          </a:xfrm>
          <a:prstGeom prst="rect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2" name="矩形 121">
            <a:extLst>
              <a:ext uri="{FF2B5EF4-FFF2-40B4-BE49-F238E27FC236}">
                <a16:creationId xmlns:a16="http://schemas.microsoft.com/office/drawing/2014/main" id="{0F8AB72F-1977-43A9-A0FF-2CF5FAB1D6F1}"/>
              </a:ext>
            </a:extLst>
          </p:cNvPr>
          <p:cNvSpPr/>
          <p:nvPr/>
        </p:nvSpPr>
        <p:spPr>
          <a:xfrm>
            <a:off x="1957481" y="1732303"/>
            <a:ext cx="1224136" cy="2338365"/>
          </a:xfrm>
          <a:prstGeom prst="rect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3" name="矩形 122">
            <a:extLst>
              <a:ext uri="{FF2B5EF4-FFF2-40B4-BE49-F238E27FC236}">
                <a16:creationId xmlns:a16="http://schemas.microsoft.com/office/drawing/2014/main" id="{B6830F75-C9D7-4772-B33C-21829ECEF54A}"/>
              </a:ext>
            </a:extLst>
          </p:cNvPr>
          <p:cNvSpPr/>
          <p:nvPr/>
        </p:nvSpPr>
        <p:spPr>
          <a:xfrm>
            <a:off x="245679" y="1735129"/>
            <a:ext cx="1586263" cy="2815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9" name="文字方塊 128">
            <a:extLst>
              <a:ext uri="{FF2B5EF4-FFF2-40B4-BE49-F238E27FC236}">
                <a16:creationId xmlns:a16="http://schemas.microsoft.com/office/drawing/2014/main" id="{E34ACA3A-FAB9-49D9-ADD1-E8B0328EC35A}"/>
              </a:ext>
            </a:extLst>
          </p:cNvPr>
          <p:cNvSpPr txBox="1"/>
          <p:nvPr/>
        </p:nvSpPr>
        <p:spPr>
          <a:xfrm>
            <a:off x="270302" y="1744999"/>
            <a:ext cx="1520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機器人實驗室</a:t>
            </a:r>
            <a:endParaRPr lang="zh-TW" altLang="en-US" dirty="0"/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9C6B2EC8-6BA6-489E-ACA9-61D85A4029E1}"/>
              </a:ext>
            </a:extLst>
          </p:cNvPr>
          <p:cNvGrpSpPr/>
          <p:nvPr/>
        </p:nvGrpSpPr>
        <p:grpSpPr>
          <a:xfrm>
            <a:off x="223110" y="2743013"/>
            <a:ext cx="1683520" cy="290607"/>
            <a:chOff x="211192" y="2506945"/>
            <a:chExt cx="1683520" cy="290607"/>
          </a:xfrm>
        </p:grpSpPr>
        <p:sp>
          <p:nvSpPr>
            <p:cNvPr id="125" name="矩形 124">
              <a:extLst>
                <a:ext uri="{FF2B5EF4-FFF2-40B4-BE49-F238E27FC236}">
                  <a16:creationId xmlns:a16="http://schemas.microsoft.com/office/drawing/2014/main" id="{F31D7E7F-7810-4FC1-855A-54445BD7FD75}"/>
                </a:ext>
              </a:extLst>
            </p:cNvPr>
            <p:cNvSpPr/>
            <p:nvPr/>
          </p:nvSpPr>
          <p:spPr>
            <a:xfrm>
              <a:off x="253920" y="2516010"/>
              <a:ext cx="1568317" cy="28154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30" name="文字方塊 129">
              <a:extLst>
                <a:ext uri="{FF2B5EF4-FFF2-40B4-BE49-F238E27FC236}">
                  <a16:creationId xmlns:a16="http://schemas.microsoft.com/office/drawing/2014/main" id="{6215A540-7654-421C-B165-DD90F312B132}"/>
                </a:ext>
              </a:extLst>
            </p:cNvPr>
            <p:cNvSpPr txBox="1"/>
            <p:nvPr/>
          </p:nvSpPr>
          <p:spPr>
            <a:xfrm>
              <a:off x="211192" y="2506945"/>
              <a:ext cx="16835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CNC</a:t>
              </a:r>
              <a:r>
                <a:rPr lang="zh-TW" alt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精密加工實驗室</a:t>
              </a:r>
              <a:endPara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8" name="群組 7">
            <a:extLst>
              <a:ext uri="{FF2B5EF4-FFF2-40B4-BE49-F238E27FC236}">
                <a16:creationId xmlns:a16="http://schemas.microsoft.com/office/drawing/2014/main" id="{A2A17077-5FB5-424D-870C-AED9D70E8D0D}"/>
              </a:ext>
            </a:extLst>
          </p:cNvPr>
          <p:cNvGrpSpPr/>
          <p:nvPr/>
        </p:nvGrpSpPr>
        <p:grpSpPr>
          <a:xfrm>
            <a:off x="245679" y="2216063"/>
            <a:ext cx="1576558" cy="287802"/>
            <a:chOff x="245680" y="2100610"/>
            <a:chExt cx="1576558" cy="287802"/>
          </a:xfrm>
        </p:grpSpPr>
        <p:sp>
          <p:nvSpPr>
            <p:cNvPr id="124" name="矩形 123">
              <a:extLst>
                <a:ext uri="{FF2B5EF4-FFF2-40B4-BE49-F238E27FC236}">
                  <a16:creationId xmlns:a16="http://schemas.microsoft.com/office/drawing/2014/main" id="{A4A0AB04-B698-4D86-8815-D414AAFE54F0}"/>
                </a:ext>
              </a:extLst>
            </p:cNvPr>
            <p:cNvSpPr/>
            <p:nvPr/>
          </p:nvSpPr>
          <p:spPr>
            <a:xfrm>
              <a:off x="245680" y="2106870"/>
              <a:ext cx="1576558" cy="28154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31" name="文字方塊 130">
              <a:extLst>
                <a:ext uri="{FF2B5EF4-FFF2-40B4-BE49-F238E27FC236}">
                  <a16:creationId xmlns:a16="http://schemas.microsoft.com/office/drawing/2014/main" id="{536F35AB-7C21-4F89-81EC-9468D7F8AFE8}"/>
                </a:ext>
              </a:extLst>
            </p:cNvPr>
            <p:cNvSpPr txBox="1"/>
            <p:nvPr/>
          </p:nvSpPr>
          <p:spPr>
            <a:xfrm>
              <a:off x="253919" y="2100610"/>
              <a:ext cx="15683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電動機車實驗室</a:t>
              </a:r>
              <a:endParaRPr lang="zh-TW" altLang="en-US" dirty="0"/>
            </a:p>
          </p:txBody>
        </p:sp>
      </p:grpSp>
      <p:grpSp>
        <p:nvGrpSpPr>
          <p:cNvPr id="6" name="群組 5">
            <a:extLst>
              <a:ext uri="{FF2B5EF4-FFF2-40B4-BE49-F238E27FC236}">
                <a16:creationId xmlns:a16="http://schemas.microsoft.com/office/drawing/2014/main" id="{879ABBC4-87EC-454E-AA28-69C3B22F60D1}"/>
              </a:ext>
            </a:extLst>
          </p:cNvPr>
          <p:cNvGrpSpPr/>
          <p:nvPr/>
        </p:nvGrpSpPr>
        <p:grpSpPr>
          <a:xfrm>
            <a:off x="201915" y="3278094"/>
            <a:ext cx="1611250" cy="286869"/>
            <a:chOff x="204445" y="2942880"/>
            <a:chExt cx="1611250" cy="286869"/>
          </a:xfrm>
        </p:grpSpPr>
        <p:sp>
          <p:nvSpPr>
            <p:cNvPr id="126" name="矩形 125">
              <a:extLst>
                <a:ext uri="{FF2B5EF4-FFF2-40B4-BE49-F238E27FC236}">
                  <a16:creationId xmlns:a16="http://schemas.microsoft.com/office/drawing/2014/main" id="{63802440-96F2-4C54-B462-C269A2D3671D}"/>
                </a:ext>
              </a:extLst>
            </p:cNvPr>
            <p:cNvSpPr/>
            <p:nvPr/>
          </p:nvSpPr>
          <p:spPr>
            <a:xfrm>
              <a:off x="245679" y="2948207"/>
              <a:ext cx="1570016" cy="28154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33" name="文字方塊 132">
              <a:extLst>
                <a:ext uri="{FF2B5EF4-FFF2-40B4-BE49-F238E27FC236}">
                  <a16:creationId xmlns:a16="http://schemas.microsoft.com/office/drawing/2014/main" id="{C15DF1BB-D8C9-4B0E-992D-85FDA9B874EF}"/>
                </a:ext>
              </a:extLst>
            </p:cNvPr>
            <p:cNvSpPr txBox="1"/>
            <p:nvPr/>
          </p:nvSpPr>
          <p:spPr>
            <a:xfrm>
              <a:off x="204445" y="2942880"/>
              <a:ext cx="15700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無人機實驗室</a:t>
              </a:r>
              <a:endPara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5BFB90BA-3700-4DA6-B1CF-911EB0296824}"/>
              </a:ext>
            </a:extLst>
          </p:cNvPr>
          <p:cNvGrpSpPr/>
          <p:nvPr/>
        </p:nvGrpSpPr>
        <p:grpSpPr>
          <a:xfrm>
            <a:off x="245679" y="3806247"/>
            <a:ext cx="1577095" cy="281542"/>
            <a:chOff x="238600" y="3362734"/>
            <a:chExt cx="1577095" cy="281542"/>
          </a:xfrm>
        </p:grpSpPr>
        <p:sp>
          <p:nvSpPr>
            <p:cNvPr id="127" name="矩形 126">
              <a:extLst>
                <a:ext uri="{FF2B5EF4-FFF2-40B4-BE49-F238E27FC236}">
                  <a16:creationId xmlns:a16="http://schemas.microsoft.com/office/drawing/2014/main" id="{2016EA92-3CF1-4182-9356-9A2E380ABBFD}"/>
                </a:ext>
              </a:extLst>
            </p:cNvPr>
            <p:cNvSpPr/>
            <p:nvPr/>
          </p:nvSpPr>
          <p:spPr>
            <a:xfrm>
              <a:off x="238600" y="3362734"/>
              <a:ext cx="1577095" cy="28154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34" name="文字方塊 133">
              <a:extLst>
                <a:ext uri="{FF2B5EF4-FFF2-40B4-BE49-F238E27FC236}">
                  <a16:creationId xmlns:a16="http://schemas.microsoft.com/office/drawing/2014/main" id="{4C42CA2A-97FA-4016-8B8B-A71386D6277E}"/>
                </a:ext>
              </a:extLst>
            </p:cNvPr>
            <p:cNvSpPr txBox="1"/>
            <p:nvPr/>
          </p:nvSpPr>
          <p:spPr>
            <a:xfrm>
              <a:off x="238600" y="3363967"/>
              <a:ext cx="15700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PLC</a:t>
              </a:r>
              <a:r>
                <a:rPr lang="zh-TW" alt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智能實驗室</a:t>
              </a:r>
              <a:endPara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37" name="群組 136">
            <a:extLst>
              <a:ext uri="{FF2B5EF4-FFF2-40B4-BE49-F238E27FC236}">
                <a16:creationId xmlns:a16="http://schemas.microsoft.com/office/drawing/2014/main" id="{0C28A568-2ED2-4E12-AA26-DCB38C49766C}"/>
              </a:ext>
            </a:extLst>
          </p:cNvPr>
          <p:cNvGrpSpPr/>
          <p:nvPr/>
        </p:nvGrpSpPr>
        <p:grpSpPr>
          <a:xfrm>
            <a:off x="3274431" y="1720322"/>
            <a:ext cx="1446569" cy="319758"/>
            <a:chOff x="3274432" y="1720322"/>
            <a:chExt cx="1297568" cy="319758"/>
          </a:xfrm>
        </p:grpSpPr>
        <p:sp>
          <p:nvSpPr>
            <p:cNvPr id="113" name="文字方塊 112">
              <a:extLst>
                <a:ext uri="{FF2B5EF4-FFF2-40B4-BE49-F238E27FC236}">
                  <a16:creationId xmlns:a16="http://schemas.microsoft.com/office/drawing/2014/main" id="{007B61EF-251D-418E-942F-BE7354C5CACF}"/>
                </a:ext>
              </a:extLst>
            </p:cNvPr>
            <p:cNvSpPr txBox="1"/>
            <p:nvPr/>
          </p:nvSpPr>
          <p:spPr>
            <a:xfrm>
              <a:off x="3274432" y="1732303"/>
              <a:ext cx="1297568" cy="307777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 anchor="ctr">
              <a:spAutoFit/>
            </a:bodyPr>
            <a:lstStyle/>
            <a:p>
              <a:r>
                <a:rPr lang="zh-TW" altLang="en-US" sz="1400" b="1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基礎訓練</a:t>
              </a:r>
              <a:r>
                <a:rPr lang="en-US" altLang="zh-TW" sz="1400" b="1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</a:t>
              </a:r>
              <a:r>
                <a:rPr lang="zh-TW" altLang="en-US" sz="1400" b="1" dirty="0" smtClean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lang="en-US" altLang="zh-TW" sz="1400" b="1" dirty="0" smtClean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F</a:t>
              </a:r>
              <a:endParaRPr lang="zh-TW" altLang="en-US" sz="1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6" name="矩形 135">
              <a:extLst>
                <a:ext uri="{FF2B5EF4-FFF2-40B4-BE49-F238E27FC236}">
                  <a16:creationId xmlns:a16="http://schemas.microsoft.com/office/drawing/2014/main" id="{883BE245-90BF-4069-8851-ED809007117E}"/>
                </a:ext>
              </a:extLst>
            </p:cNvPr>
            <p:cNvSpPr/>
            <p:nvPr/>
          </p:nvSpPr>
          <p:spPr>
            <a:xfrm>
              <a:off x="3307156" y="1720322"/>
              <a:ext cx="1224136" cy="296349"/>
            </a:xfrm>
            <a:prstGeom prst="rect">
              <a:avLst/>
            </a:prstGeom>
            <a:noFill/>
            <a:ln w="1905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grpSp>
        <p:nvGrpSpPr>
          <p:cNvPr id="138" name="群組 137">
            <a:extLst>
              <a:ext uri="{FF2B5EF4-FFF2-40B4-BE49-F238E27FC236}">
                <a16:creationId xmlns:a16="http://schemas.microsoft.com/office/drawing/2014/main" id="{3F9A0210-66EA-4CDA-8525-927BEBCBD1B9}"/>
              </a:ext>
            </a:extLst>
          </p:cNvPr>
          <p:cNvGrpSpPr/>
          <p:nvPr/>
        </p:nvGrpSpPr>
        <p:grpSpPr>
          <a:xfrm>
            <a:off x="3282027" y="2238756"/>
            <a:ext cx="1470237" cy="319758"/>
            <a:chOff x="3274431" y="1720322"/>
            <a:chExt cx="1319315" cy="319758"/>
          </a:xfrm>
        </p:grpSpPr>
        <p:sp>
          <p:nvSpPr>
            <p:cNvPr id="139" name="文字方塊 138">
              <a:extLst>
                <a:ext uri="{FF2B5EF4-FFF2-40B4-BE49-F238E27FC236}">
                  <a16:creationId xmlns:a16="http://schemas.microsoft.com/office/drawing/2014/main" id="{14F382C0-2C77-4CF9-9FD2-21EEFBE9B62A}"/>
                </a:ext>
              </a:extLst>
            </p:cNvPr>
            <p:cNvSpPr txBox="1"/>
            <p:nvPr/>
          </p:nvSpPr>
          <p:spPr>
            <a:xfrm>
              <a:off x="3274431" y="1732303"/>
              <a:ext cx="1319315" cy="307777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 anchor="ctr">
              <a:spAutoFit/>
            </a:bodyPr>
            <a:lstStyle/>
            <a:p>
              <a:r>
                <a:rPr lang="zh-TW" altLang="en-US" sz="1400" b="1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基礎</a:t>
              </a:r>
              <a:r>
                <a:rPr lang="zh-TW" altLang="en-US" sz="1400" b="1" dirty="0" smtClean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訓練</a:t>
              </a:r>
              <a:r>
                <a:rPr lang="en-US" altLang="zh-TW" sz="1400" b="1" dirty="0" smtClean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B</a:t>
              </a:r>
              <a:r>
                <a:rPr lang="zh-TW" altLang="en-US" sz="1400" b="1" dirty="0" smtClean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lang="en-US" altLang="zh-TW" sz="1400" b="1" dirty="0" smtClean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F</a:t>
              </a:r>
              <a:endParaRPr lang="zh-TW" altLang="en-US" sz="1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0" name="矩形 139">
              <a:extLst>
                <a:ext uri="{FF2B5EF4-FFF2-40B4-BE49-F238E27FC236}">
                  <a16:creationId xmlns:a16="http://schemas.microsoft.com/office/drawing/2014/main" id="{DA201DE7-9E48-4A4F-9B96-24417E0AFCB0}"/>
                </a:ext>
              </a:extLst>
            </p:cNvPr>
            <p:cNvSpPr/>
            <p:nvPr/>
          </p:nvSpPr>
          <p:spPr>
            <a:xfrm>
              <a:off x="3307156" y="1720322"/>
              <a:ext cx="1224136" cy="296349"/>
            </a:xfrm>
            <a:prstGeom prst="rect">
              <a:avLst/>
            </a:prstGeom>
            <a:noFill/>
            <a:ln w="1905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grpSp>
        <p:nvGrpSpPr>
          <p:cNvPr id="141" name="群組 140">
            <a:extLst>
              <a:ext uri="{FF2B5EF4-FFF2-40B4-BE49-F238E27FC236}">
                <a16:creationId xmlns:a16="http://schemas.microsoft.com/office/drawing/2014/main" id="{823794CB-0184-40C9-8DFA-2FD7116B342B}"/>
              </a:ext>
            </a:extLst>
          </p:cNvPr>
          <p:cNvGrpSpPr/>
          <p:nvPr/>
        </p:nvGrpSpPr>
        <p:grpSpPr>
          <a:xfrm>
            <a:off x="3271790" y="2774302"/>
            <a:ext cx="1446568" cy="319758"/>
            <a:chOff x="3274432" y="1720322"/>
            <a:chExt cx="1297568" cy="319758"/>
          </a:xfrm>
        </p:grpSpPr>
        <p:sp>
          <p:nvSpPr>
            <p:cNvPr id="142" name="文字方塊 141">
              <a:extLst>
                <a:ext uri="{FF2B5EF4-FFF2-40B4-BE49-F238E27FC236}">
                  <a16:creationId xmlns:a16="http://schemas.microsoft.com/office/drawing/2014/main" id="{A0F31B06-5873-4946-BCB0-F31736D2EA0B}"/>
                </a:ext>
              </a:extLst>
            </p:cNvPr>
            <p:cNvSpPr txBox="1"/>
            <p:nvPr/>
          </p:nvSpPr>
          <p:spPr>
            <a:xfrm>
              <a:off x="3274432" y="1732303"/>
              <a:ext cx="1297568" cy="307777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 anchor="ctr">
              <a:spAutoFit/>
            </a:bodyPr>
            <a:lstStyle/>
            <a:p>
              <a:r>
                <a:rPr lang="zh-TW" altLang="en-US" sz="1400" b="1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基礎</a:t>
              </a:r>
              <a:r>
                <a:rPr lang="zh-TW" altLang="en-US" sz="1400" b="1" dirty="0" smtClean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訓練</a:t>
              </a:r>
              <a:r>
                <a:rPr lang="en-US" altLang="zh-TW" sz="1400" b="1" dirty="0" smtClean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</a:t>
              </a:r>
              <a:r>
                <a:rPr lang="zh-TW" altLang="en-US" sz="1400" b="1" dirty="0" smtClean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lang="en-US" altLang="zh-TW" sz="1400" b="1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F</a:t>
              </a:r>
              <a:endParaRPr lang="zh-TW" altLang="en-US" sz="1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3" name="矩形 142">
              <a:extLst>
                <a:ext uri="{FF2B5EF4-FFF2-40B4-BE49-F238E27FC236}">
                  <a16:creationId xmlns:a16="http://schemas.microsoft.com/office/drawing/2014/main" id="{0819181B-80F3-48E2-AAB2-84E6B9A32A99}"/>
                </a:ext>
              </a:extLst>
            </p:cNvPr>
            <p:cNvSpPr/>
            <p:nvPr/>
          </p:nvSpPr>
          <p:spPr>
            <a:xfrm>
              <a:off x="3307156" y="1720322"/>
              <a:ext cx="1224136" cy="296349"/>
            </a:xfrm>
            <a:prstGeom prst="rect">
              <a:avLst/>
            </a:prstGeom>
            <a:noFill/>
            <a:ln w="1905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grpSp>
        <p:nvGrpSpPr>
          <p:cNvPr id="147" name="群組 146">
            <a:extLst>
              <a:ext uri="{FF2B5EF4-FFF2-40B4-BE49-F238E27FC236}">
                <a16:creationId xmlns:a16="http://schemas.microsoft.com/office/drawing/2014/main" id="{DA78697A-D519-4FDB-B864-AB4402D1C803}"/>
              </a:ext>
            </a:extLst>
          </p:cNvPr>
          <p:cNvGrpSpPr/>
          <p:nvPr/>
        </p:nvGrpSpPr>
        <p:grpSpPr>
          <a:xfrm>
            <a:off x="3259124" y="3295959"/>
            <a:ext cx="1434318" cy="319758"/>
            <a:chOff x="3274432" y="1720322"/>
            <a:chExt cx="1297568" cy="319758"/>
          </a:xfrm>
        </p:grpSpPr>
        <p:sp>
          <p:nvSpPr>
            <p:cNvPr id="148" name="文字方塊 147">
              <a:extLst>
                <a:ext uri="{FF2B5EF4-FFF2-40B4-BE49-F238E27FC236}">
                  <a16:creationId xmlns:a16="http://schemas.microsoft.com/office/drawing/2014/main" id="{A6FC5F7A-E05E-44A2-A71D-6E13A9D42A53}"/>
                </a:ext>
              </a:extLst>
            </p:cNvPr>
            <p:cNvSpPr txBox="1"/>
            <p:nvPr/>
          </p:nvSpPr>
          <p:spPr>
            <a:xfrm>
              <a:off x="3274432" y="1732303"/>
              <a:ext cx="1297568" cy="307777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 anchor="ctr">
              <a:spAutoFit/>
            </a:bodyPr>
            <a:lstStyle/>
            <a:p>
              <a:r>
                <a:rPr lang="zh-TW" altLang="en-US" sz="1400" b="1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基礎</a:t>
              </a:r>
              <a:r>
                <a:rPr lang="zh-TW" altLang="en-US" sz="1400" b="1" dirty="0" smtClean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訓練</a:t>
              </a:r>
              <a:r>
                <a:rPr lang="en-US" altLang="zh-TW" sz="1400" b="1" dirty="0" smtClean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</a:t>
              </a:r>
              <a:r>
                <a:rPr lang="zh-TW" altLang="en-US" sz="1400" b="1" dirty="0" smtClean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lang="en-US" altLang="zh-TW" sz="1400" b="1" dirty="0" smtClean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F</a:t>
              </a:r>
              <a:endParaRPr lang="zh-TW" altLang="en-US" sz="1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9" name="矩形 148">
              <a:extLst>
                <a:ext uri="{FF2B5EF4-FFF2-40B4-BE49-F238E27FC236}">
                  <a16:creationId xmlns:a16="http://schemas.microsoft.com/office/drawing/2014/main" id="{A08E1977-3B12-4D7D-942B-B718C534BD73}"/>
                </a:ext>
              </a:extLst>
            </p:cNvPr>
            <p:cNvSpPr/>
            <p:nvPr/>
          </p:nvSpPr>
          <p:spPr>
            <a:xfrm>
              <a:off x="3307156" y="1720322"/>
              <a:ext cx="1224136" cy="296349"/>
            </a:xfrm>
            <a:prstGeom prst="rect">
              <a:avLst/>
            </a:prstGeom>
            <a:noFill/>
            <a:ln w="1905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156" name="文字方塊 155">
            <a:extLst>
              <a:ext uri="{FF2B5EF4-FFF2-40B4-BE49-F238E27FC236}">
                <a16:creationId xmlns:a16="http://schemas.microsoft.com/office/drawing/2014/main" id="{6E7CB06F-00F5-4BA2-9ACA-5283166C636E}"/>
              </a:ext>
            </a:extLst>
          </p:cNvPr>
          <p:cNvSpPr txBox="1"/>
          <p:nvPr/>
        </p:nvSpPr>
        <p:spPr>
          <a:xfrm>
            <a:off x="4926609" y="2635370"/>
            <a:ext cx="1052102" cy="52322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 anchor="ctr">
            <a:spAutoFit/>
          </a:bodyPr>
          <a:lstStyle/>
          <a:p>
            <a:r>
              <a:rPr lang="zh-TW" altLang="en-US" sz="14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專題製作</a:t>
            </a:r>
            <a:r>
              <a:rPr lang="en-US" altLang="zh-TW" sz="14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4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在校實習</a:t>
            </a:r>
            <a:endParaRPr lang="zh-TW" altLang="en-US" sz="14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7" name="矩形 156">
            <a:extLst>
              <a:ext uri="{FF2B5EF4-FFF2-40B4-BE49-F238E27FC236}">
                <a16:creationId xmlns:a16="http://schemas.microsoft.com/office/drawing/2014/main" id="{B22A6BA5-D627-4C5D-821C-2C3D136585D4}"/>
              </a:ext>
            </a:extLst>
          </p:cNvPr>
          <p:cNvSpPr/>
          <p:nvPr/>
        </p:nvSpPr>
        <p:spPr>
          <a:xfrm>
            <a:off x="6193042" y="1702171"/>
            <a:ext cx="1224136" cy="2352407"/>
          </a:xfrm>
          <a:prstGeom prst="rect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58" name="文字方塊 157">
            <a:extLst>
              <a:ext uri="{FF2B5EF4-FFF2-40B4-BE49-F238E27FC236}">
                <a16:creationId xmlns:a16="http://schemas.microsoft.com/office/drawing/2014/main" id="{FCA3B7EA-5350-4C7F-A39D-A591B46F10D2}"/>
              </a:ext>
            </a:extLst>
          </p:cNvPr>
          <p:cNvSpPr txBox="1"/>
          <p:nvPr/>
        </p:nvSpPr>
        <p:spPr>
          <a:xfrm>
            <a:off x="6398743" y="2743091"/>
            <a:ext cx="991396" cy="30777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 anchor="ctr">
            <a:spAutoFit/>
          </a:bodyPr>
          <a:lstStyle/>
          <a:p>
            <a:r>
              <a:rPr lang="zh-TW" altLang="en-US" sz="1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產業實習</a:t>
            </a:r>
          </a:p>
        </p:txBody>
      </p:sp>
      <p:sp>
        <p:nvSpPr>
          <p:cNvPr id="159" name="文字方塊 158">
            <a:extLst>
              <a:ext uri="{FF2B5EF4-FFF2-40B4-BE49-F238E27FC236}">
                <a16:creationId xmlns:a16="http://schemas.microsoft.com/office/drawing/2014/main" id="{2D9FB92C-37AE-4509-93B6-5A71FB67E352}"/>
              </a:ext>
            </a:extLst>
          </p:cNvPr>
          <p:cNvSpPr txBox="1"/>
          <p:nvPr/>
        </p:nvSpPr>
        <p:spPr>
          <a:xfrm>
            <a:off x="7660709" y="1189639"/>
            <a:ext cx="970068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碩士</a:t>
            </a:r>
            <a:endParaRPr lang="zh-TW" altLang="en-US" sz="20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84" name="群組 183">
            <a:extLst>
              <a:ext uri="{FF2B5EF4-FFF2-40B4-BE49-F238E27FC236}">
                <a16:creationId xmlns:a16="http://schemas.microsoft.com/office/drawing/2014/main" id="{E510E130-BDFD-4570-99D7-6EA8AF2A3760}"/>
              </a:ext>
            </a:extLst>
          </p:cNvPr>
          <p:cNvGrpSpPr/>
          <p:nvPr/>
        </p:nvGrpSpPr>
        <p:grpSpPr>
          <a:xfrm>
            <a:off x="4788024" y="4067244"/>
            <a:ext cx="1224136" cy="772910"/>
            <a:chOff x="4788024" y="4067244"/>
            <a:chExt cx="1224136" cy="772910"/>
          </a:xfrm>
        </p:grpSpPr>
        <p:grpSp>
          <p:nvGrpSpPr>
            <p:cNvPr id="168" name="群組 167">
              <a:extLst>
                <a:ext uri="{FF2B5EF4-FFF2-40B4-BE49-F238E27FC236}">
                  <a16:creationId xmlns:a16="http://schemas.microsoft.com/office/drawing/2014/main" id="{46D70B20-8008-49F8-889C-69B409BF0855}"/>
                </a:ext>
              </a:extLst>
            </p:cNvPr>
            <p:cNvGrpSpPr/>
            <p:nvPr/>
          </p:nvGrpSpPr>
          <p:grpSpPr>
            <a:xfrm>
              <a:off x="4788024" y="4496529"/>
              <a:ext cx="1224136" cy="343625"/>
              <a:chOff x="4814971" y="4306803"/>
              <a:chExt cx="1224136" cy="343625"/>
            </a:xfrm>
          </p:grpSpPr>
          <p:sp>
            <p:nvSpPr>
              <p:cNvPr id="166" name="矩形 165">
                <a:extLst>
                  <a:ext uri="{FF2B5EF4-FFF2-40B4-BE49-F238E27FC236}">
                    <a16:creationId xmlns:a16="http://schemas.microsoft.com/office/drawing/2014/main" id="{4D49A837-52AC-4FE2-83FA-5C2331D1FEE1}"/>
                  </a:ext>
                </a:extLst>
              </p:cNvPr>
              <p:cNvSpPr/>
              <p:nvPr/>
            </p:nvSpPr>
            <p:spPr>
              <a:xfrm>
                <a:off x="4814971" y="4306803"/>
                <a:ext cx="1224136" cy="307777"/>
              </a:xfrm>
              <a:prstGeom prst="rect">
                <a:avLst/>
              </a:prstGeom>
              <a:solidFill>
                <a:srgbClr val="FFFFCC"/>
              </a:solidFill>
              <a:ln w="19050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167" name="文字方塊 166">
                <a:extLst>
                  <a:ext uri="{FF2B5EF4-FFF2-40B4-BE49-F238E27FC236}">
                    <a16:creationId xmlns:a16="http://schemas.microsoft.com/office/drawing/2014/main" id="{1FFBCA66-ADCE-43C7-B872-83009C3148A1}"/>
                  </a:ext>
                </a:extLst>
              </p:cNvPr>
              <p:cNvSpPr txBox="1"/>
              <p:nvPr/>
            </p:nvSpPr>
            <p:spPr>
              <a:xfrm>
                <a:off x="4926608" y="4342651"/>
                <a:ext cx="1085459" cy="307777"/>
              </a:xfrm>
              <a:prstGeom prst="rect">
                <a:avLst/>
              </a:prstGeom>
              <a:noFill/>
              <a:ln>
                <a:noFill/>
                <a:prstDash val="dash"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zh-TW" altLang="en-US" sz="1400" b="1" dirty="0">
                    <a:solidFill>
                      <a:srgbClr val="00B05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合作廠商</a:t>
                </a:r>
              </a:p>
            </p:txBody>
          </p:sp>
        </p:grpSp>
        <p:cxnSp>
          <p:nvCxnSpPr>
            <p:cNvPr id="183" name="直線接點 182">
              <a:extLst>
                <a:ext uri="{FF2B5EF4-FFF2-40B4-BE49-F238E27FC236}">
                  <a16:creationId xmlns:a16="http://schemas.microsoft.com/office/drawing/2014/main" id="{3C22BA1E-C90B-4ED7-832B-3BD32EA6C853}"/>
                </a:ext>
              </a:extLst>
            </p:cNvPr>
            <p:cNvCxnSpPr>
              <a:stCxn id="121" idx="2"/>
              <a:endCxn id="166" idx="0"/>
            </p:cNvCxnSpPr>
            <p:nvPr/>
          </p:nvCxnSpPr>
          <p:spPr>
            <a:xfrm>
              <a:off x="5400092" y="4067244"/>
              <a:ext cx="0" cy="429285"/>
            </a:xfrm>
            <a:prstGeom prst="line">
              <a:avLst/>
            </a:prstGeom>
            <a:ln w="9525" cap="flat" cmpd="sng" algn="ctr">
              <a:solidFill>
                <a:schemeClr val="accent6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185" name="群組 184">
            <a:extLst>
              <a:ext uri="{FF2B5EF4-FFF2-40B4-BE49-F238E27FC236}">
                <a16:creationId xmlns:a16="http://schemas.microsoft.com/office/drawing/2014/main" id="{D03FFDE1-312D-47DA-95C6-58DAFF9DD305}"/>
              </a:ext>
            </a:extLst>
          </p:cNvPr>
          <p:cNvGrpSpPr/>
          <p:nvPr/>
        </p:nvGrpSpPr>
        <p:grpSpPr>
          <a:xfrm>
            <a:off x="6193042" y="4072683"/>
            <a:ext cx="1224136" cy="772910"/>
            <a:chOff x="4788024" y="4067244"/>
            <a:chExt cx="1224136" cy="772910"/>
          </a:xfrm>
        </p:grpSpPr>
        <p:grpSp>
          <p:nvGrpSpPr>
            <p:cNvPr id="186" name="群組 185">
              <a:extLst>
                <a:ext uri="{FF2B5EF4-FFF2-40B4-BE49-F238E27FC236}">
                  <a16:creationId xmlns:a16="http://schemas.microsoft.com/office/drawing/2014/main" id="{CF0AD77F-0D24-47DD-A2A1-0F3597A89344}"/>
                </a:ext>
              </a:extLst>
            </p:cNvPr>
            <p:cNvGrpSpPr/>
            <p:nvPr/>
          </p:nvGrpSpPr>
          <p:grpSpPr>
            <a:xfrm>
              <a:off x="4788024" y="4496529"/>
              <a:ext cx="1224136" cy="343625"/>
              <a:chOff x="4814971" y="4306803"/>
              <a:chExt cx="1224136" cy="343625"/>
            </a:xfrm>
          </p:grpSpPr>
          <p:sp>
            <p:nvSpPr>
              <p:cNvPr id="188" name="矩形 187">
                <a:extLst>
                  <a:ext uri="{FF2B5EF4-FFF2-40B4-BE49-F238E27FC236}">
                    <a16:creationId xmlns:a16="http://schemas.microsoft.com/office/drawing/2014/main" id="{376DE41E-9AAF-4342-B96E-86490535CFB0}"/>
                  </a:ext>
                </a:extLst>
              </p:cNvPr>
              <p:cNvSpPr/>
              <p:nvPr/>
            </p:nvSpPr>
            <p:spPr>
              <a:xfrm>
                <a:off x="4814971" y="4306803"/>
                <a:ext cx="1224136" cy="307777"/>
              </a:xfrm>
              <a:prstGeom prst="rect">
                <a:avLst/>
              </a:prstGeom>
              <a:solidFill>
                <a:srgbClr val="FFFFCC"/>
              </a:solidFill>
              <a:ln w="19050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189" name="文字方塊 188">
                <a:extLst>
                  <a:ext uri="{FF2B5EF4-FFF2-40B4-BE49-F238E27FC236}">
                    <a16:creationId xmlns:a16="http://schemas.microsoft.com/office/drawing/2014/main" id="{5DCD4027-6592-48E2-BA37-1BF4680A2364}"/>
                  </a:ext>
                </a:extLst>
              </p:cNvPr>
              <p:cNvSpPr txBox="1"/>
              <p:nvPr/>
            </p:nvSpPr>
            <p:spPr>
              <a:xfrm>
                <a:off x="4926608" y="4342651"/>
                <a:ext cx="1085459" cy="307777"/>
              </a:xfrm>
              <a:prstGeom prst="rect">
                <a:avLst/>
              </a:prstGeom>
              <a:noFill/>
              <a:ln>
                <a:noFill/>
                <a:prstDash val="dash"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zh-TW" altLang="en-US" sz="1400" b="1" dirty="0">
                    <a:solidFill>
                      <a:srgbClr val="00B05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合作廠商</a:t>
                </a:r>
              </a:p>
            </p:txBody>
          </p:sp>
        </p:grpSp>
        <p:cxnSp>
          <p:nvCxnSpPr>
            <p:cNvPr id="187" name="直線接點 186">
              <a:extLst>
                <a:ext uri="{FF2B5EF4-FFF2-40B4-BE49-F238E27FC236}">
                  <a16:creationId xmlns:a16="http://schemas.microsoft.com/office/drawing/2014/main" id="{2417DCCF-0460-4A35-A5AA-6EF89083CD97}"/>
                </a:ext>
              </a:extLst>
            </p:cNvPr>
            <p:cNvCxnSpPr>
              <a:endCxn id="188" idx="0"/>
            </p:cNvCxnSpPr>
            <p:nvPr/>
          </p:nvCxnSpPr>
          <p:spPr>
            <a:xfrm>
              <a:off x="5400092" y="4067244"/>
              <a:ext cx="0" cy="429285"/>
            </a:xfrm>
            <a:prstGeom prst="line">
              <a:avLst/>
            </a:prstGeom>
            <a:ln w="9525" cap="flat" cmpd="sng" algn="ctr">
              <a:solidFill>
                <a:schemeClr val="accent6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195" name="文字方塊 194">
            <a:extLst>
              <a:ext uri="{FF2B5EF4-FFF2-40B4-BE49-F238E27FC236}">
                <a16:creationId xmlns:a16="http://schemas.microsoft.com/office/drawing/2014/main" id="{B0921B04-9660-49AC-86C1-37D06B8009ED}"/>
              </a:ext>
            </a:extLst>
          </p:cNvPr>
          <p:cNvSpPr txBox="1"/>
          <p:nvPr/>
        </p:nvSpPr>
        <p:spPr>
          <a:xfrm>
            <a:off x="1909893" y="5069462"/>
            <a:ext cx="1314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基礎課程</a:t>
            </a:r>
          </a:p>
        </p:txBody>
      </p:sp>
      <p:sp>
        <p:nvSpPr>
          <p:cNvPr id="196" name="文字方塊 195">
            <a:extLst>
              <a:ext uri="{FF2B5EF4-FFF2-40B4-BE49-F238E27FC236}">
                <a16:creationId xmlns:a16="http://schemas.microsoft.com/office/drawing/2014/main" id="{9727135E-F3FE-43B4-ACF1-99326A78A140}"/>
              </a:ext>
            </a:extLst>
          </p:cNvPr>
          <p:cNvSpPr txBox="1"/>
          <p:nvPr/>
        </p:nvSpPr>
        <p:spPr>
          <a:xfrm>
            <a:off x="3338375" y="5069462"/>
            <a:ext cx="1314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產業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學程</a:t>
            </a:r>
          </a:p>
        </p:txBody>
      </p:sp>
      <p:sp>
        <p:nvSpPr>
          <p:cNvPr id="197" name="文字方塊 196">
            <a:extLst>
              <a:ext uri="{FF2B5EF4-FFF2-40B4-BE49-F238E27FC236}">
                <a16:creationId xmlns:a16="http://schemas.microsoft.com/office/drawing/2014/main" id="{87C66DF4-F97B-4E71-9F07-F8C6E4511BB4}"/>
              </a:ext>
            </a:extLst>
          </p:cNvPr>
          <p:cNvSpPr txBox="1"/>
          <p:nvPr/>
        </p:nvSpPr>
        <p:spPr>
          <a:xfrm>
            <a:off x="4729227" y="5058994"/>
            <a:ext cx="1249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產業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專題</a:t>
            </a:r>
          </a:p>
        </p:txBody>
      </p:sp>
      <p:sp>
        <p:nvSpPr>
          <p:cNvPr id="198" name="文字方塊 197">
            <a:extLst>
              <a:ext uri="{FF2B5EF4-FFF2-40B4-BE49-F238E27FC236}">
                <a16:creationId xmlns:a16="http://schemas.microsoft.com/office/drawing/2014/main" id="{EEF5806F-E91C-410C-9589-DCF82A854423}"/>
              </a:ext>
            </a:extLst>
          </p:cNvPr>
          <p:cNvSpPr txBox="1"/>
          <p:nvPr/>
        </p:nvSpPr>
        <p:spPr>
          <a:xfrm>
            <a:off x="6185649" y="5069462"/>
            <a:ext cx="1275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產業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</a:p>
        </p:txBody>
      </p:sp>
      <p:sp>
        <p:nvSpPr>
          <p:cNvPr id="200" name="矩形 199">
            <a:extLst>
              <a:ext uri="{FF2B5EF4-FFF2-40B4-BE49-F238E27FC236}">
                <a16:creationId xmlns:a16="http://schemas.microsoft.com/office/drawing/2014/main" id="{3A8439A8-3078-436D-AE97-226940E3E42A}"/>
              </a:ext>
            </a:extLst>
          </p:cNvPr>
          <p:cNvSpPr/>
          <p:nvPr/>
        </p:nvSpPr>
        <p:spPr>
          <a:xfrm>
            <a:off x="3737043" y="5401538"/>
            <a:ext cx="5525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8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</a:t>
            </a:r>
            <a:endParaRPr lang="zh-TW" altLang="en-US" sz="4800" dirty="0">
              <a:solidFill>
                <a:srgbClr val="FFC000"/>
              </a:solidFill>
            </a:endParaRPr>
          </a:p>
        </p:txBody>
      </p:sp>
      <p:sp>
        <p:nvSpPr>
          <p:cNvPr id="201" name="矩形 200">
            <a:extLst>
              <a:ext uri="{FF2B5EF4-FFF2-40B4-BE49-F238E27FC236}">
                <a16:creationId xmlns:a16="http://schemas.microsoft.com/office/drawing/2014/main" id="{B76BB498-EA70-4F7B-B13B-48AA5157D781}"/>
              </a:ext>
            </a:extLst>
          </p:cNvPr>
          <p:cNvSpPr/>
          <p:nvPr/>
        </p:nvSpPr>
        <p:spPr>
          <a:xfrm>
            <a:off x="5138641" y="5378279"/>
            <a:ext cx="5525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800" b="1" dirty="0">
                <a:solidFill>
                  <a:srgbClr val="FFC000"/>
                </a:solidFill>
              </a:rPr>
              <a:t>S</a:t>
            </a:r>
            <a:endParaRPr lang="zh-TW" altLang="en-US" sz="4800" b="1" dirty="0">
              <a:solidFill>
                <a:srgbClr val="FFC000"/>
              </a:solidFill>
            </a:endParaRPr>
          </a:p>
        </p:txBody>
      </p:sp>
      <p:sp>
        <p:nvSpPr>
          <p:cNvPr id="202" name="矩形 201">
            <a:extLst>
              <a:ext uri="{FF2B5EF4-FFF2-40B4-BE49-F238E27FC236}">
                <a16:creationId xmlns:a16="http://schemas.microsoft.com/office/drawing/2014/main" id="{1AFC6BE8-F123-4349-8278-BBB94683190E}"/>
              </a:ext>
            </a:extLst>
          </p:cNvPr>
          <p:cNvSpPr/>
          <p:nvPr/>
        </p:nvSpPr>
        <p:spPr>
          <a:xfrm>
            <a:off x="6620796" y="5396382"/>
            <a:ext cx="5525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800" b="1" dirty="0">
                <a:solidFill>
                  <a:srgbClr val="FFC000"/>
                </a:solidFill>
              </a:rPr>
              <a:t>I</a:t>
            </a:r>
            <a:endParaRPr lang="zh-TW" altLang="en-US" sz="4800" b="1" dirty="0">
              <a:solidFill>
                <a:srgbClr val="FFC000"/>
              </a:solidFill>
            </a:endParaRP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42BE3561-BF4D-47B4-98AF-4FBB6F766806}"/>
              </a:ext>
            </a:extLst>
          </p:cNvPr>
          <p:cNvGrpSpPr/>
          <p:nvPr/>
        </p:nvGrpSpPr>
        <p:grpSpPr>
          <a:xfrm>
            <a:off x="3293005" y="3758449"/>
            <a:ext cx="1434954" cy="307777"/>
            <a:chOff x="3309768" y="3330259"/>
            <a:chExt cx="1434954" cy="307777"/>
          </a:xfrm>
        </p:grpSpPr>
        <p:sp>
          <p:nvSpPr>
            <p:cNvPr id="152" name="矩形 151">
              <a:extLst>
                <a:ext uri="{FF2B5EF4-FFF2-40B4-BE49-F238E27FC236}">
                  <a16:creationId xmlns:a16="http://schemas.microsoft.com/office/drawing/2014/main" id="{5FDE823F-CEC2-438A-9DF4-28DF079F23E0}"/>
                </a:ext>
              </a:extLst>
            </p:cNvPr>
            <p:cNvSpPr/>
            <p:nvPr/>
          </p:nvSpPr>
          <p:spPr>
            <a:xfrm>
              <a:off x="3309768" y="3337645"/>
              <a:ext cx="1353146" cy="296349"/>
            </a:xfrm>
            <a:prstGeom prst="rect">
              <a:avLst/>
            </a:prstGeom>
            <a:noFill/>
            <a:ln w="1905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04" name="文字方塊 203">
              <a:extLst>
                <a:ext uri="{FF2B5EF4-FFF2-40B4-BE49-F238E27FC236}">
                  <a16:creationId xmlns:a16="http://schemas.microsoft.com/office/drawing/2014/main" id="{CF5FF3BD-77AA-4BAB-80BA-54D1F644DBBD}"/>
                </a:ext>
              </a:extLst>
            </p:cNvPr>
            <p:cNvSpPr txBox="1"/>
            <p:nvPr/>
          </p:nvSpPr>
          <p:spPr>
            <a:xfrm>
              <a:off x="3310404" y="3330259"/>
              <a:ext cx="1434318" cy="307777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 anchor="ctr">
              <a:spAutoFit/>
            </a:bodyPr>
            <a:lstStyle/>
            <a:p>
              <a:r>
                <a:rPr lang="zh-TW" altLang="en-US" sz="1400" b="1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基礎</a:t>
              </a:r>
              <a:r>
                <a:rPr lang="zh-TW" altLang="en-US" sz="1400" b="1" dirty="0" smtClean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訓練</a:t>
              </a:r>
              <a:r>
                <a:rPr lang="en-US" altLang="zh-TW" sz="1400" b="1" dirty="0" smtClean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E</a:t>
              </a:r>
              <a:r>
                <a:rPr lang="zh-TW" altLang="en-US" sz="1400" b="1" dirty="0" smtClean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lang="en-US" altLang="zh-TW" sz="1400" b="1" dirty="0" smtClean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F</a:t>
              </a:r>
              <a:endParaRPr lang="zh-TW" altLang="en-US" sz="1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82" name="群組 81">
            <a:extLst>
              <a:ext uri="{FF2B5EF4-FFF2-40B4-BE49-F238E27FC236}">
                <a16:creationId xmlns:a16="http://schemas.microsoft.com/office/drawing/2014/main" id="{2A6D6362-F5F8-4FDF-9A84-7544552C4736}"/>
              </a:ext>
            </a:extLst>
          </p:cNvPr>
          <p:cNvGrpSpPr/>
          <p:nvPr/>
        </p:nvGrpSpPr>
        <p:grpSpPr>
          <a:xfrm>
            <a:off x="3396001" y="4079695"/>
            <a:ext cx="1224136" cy="772910"/>
            <a:chOff x="4788024" y="4067244"/>
            <a:chExt cx="1224136" cy="772910"/>
          </a:xfrm>
        </p:grpSpPr>
        <p:grpSp>
          <p:nvGrpSpPr>
            <p:cNvPr id="83" name="群組 82">
              <a:extLst>
                <a:ext uri="{FF2B5EF4-FFF2-40B4-BE49-F238E27FC236}">
                  <a16:creationId xmlns:a16="http://schemas.microsoft.com/office/drawing/2014/main" id="{930B0210-A96F-4005-8496-F147129ABC69}"/>
                </a:ext>
              </a:extLst>
            </p:cNvPr>
            <p:cNvGrpSpPr/>
            <p:nvPr/>
          </p:nvGrpSpPr>
          <p:grpSpPr>
            <a:xfrm>
              <a:off x="4788024" y="4496529"/>
              <a:ext cx="1224136" cy="343625"/>
              <a:chOff x="4814971" y="4306803"/>
              <a:chExt cx="1224136" cy="343625"/>
            </a:xfrm>
          </p:grpSpPr>
          <p:sp>
            <p:nvSpPr>
              <p:cNvPr id="85" name="矩形 84">
                <a:extLst>
                  <a:ext uri="{FF2B5EF4-FFF2-40B4-BE49-F238E27FC236}">
                    <a16:creationId xmlns:a16="http://schemas.microsoft.com/office/drawing/2014/main" id="{DFDE1679-771A-41EB-A6B7-94708062B7B0}"/>
                  </a:ext>
                </a:extLst>
              </p:cNvPr>
              <p:cNvSpPr/>
              <p:nvPr/>
            </p:nvSpPr>
            <p:spPr>
              <a:xfrm>
                <a:off x="4814971" y="4306803"/>
                <a:ext cx="1224136" cy="307777"/>
              </a:xfrm>
              <a:prstGeom prst="rect">
                <a:avLst/>
              </a:prstGeom>
              <a:solidFill>
                <a:srgbClr val="FFFFCC"/>
              </a:solidFill>
              <a:ln w="19050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86" name="文字方塊 85">
                <a:extLst>
                  <a:ext uri="{FF2B5EF4-FFF2-40B4-BE49-F238E27FC236}">
                    <a16:creationId xmlns:a16="http://schemas.microsoft.com/office/drawing/2014/main" id="{BBED8C49-9EE9-4912-AF36-07399F9DB9A2}"/>
                  </a:ext>
                </a:extLst>
              </p:cNvPr>
              <p:cNvSpPr txBox="1"/>
              <p:nvPr/>
            </p:nvSpPr>
            <p:spPr>
              <a:xfrm>
                <a:off x="4926608" y="4342651"/>
                <a:ext cx="1085459" cy="307777"/>
              </a:xfrm>
              <a:prstGeom prst="rect">
                <a:avLst/>
              </a:prstGeom>
              <a:noFill/>
              <a:ln>
                <a:noFill/>
                <a:prstDash val="dash"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zh-TW" altLang="en-US" sz="1400" b="1" dirty="0">
                    <a:solidFill>
                      <a:srgbClr val="00B05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合作廠商</a:t>
                </a:r>
              </a:p>
            </p:txBody>
          </p:sp>
        </p:grpSp>
        <p:cxnSp>
          <p:nvCxnSpPr>
            <p:cNvPr id="84" name="直線接點 83">
              <a:extLst>
                <a:ext uri="{FF2B5EF4-FFF2-40B4-BE49-F238E27FC236}">
                  <a16:creationId xmlns:a16="http://schemas.microsoft.com/office/drawing/2014/main" id="{CDBD9CF5-00C3-47A2-873F-233754AFD311}"/>
                </a:ext>
              </a:extLst>
            </p:cNvPr>
            <p:cNvCxnSpPr>
              <a:endCxn id="85" idx="0"/>
            </p:cNvCxnSpPr>
            <p:nvPr/>
          </p:nvCxnSpPr>
          <p:spPr>
            <a:xfrm>
              <a:off x="5400092" y="4067244"/>
              <a:ext cx="0" cy="429285"/>
            </a:xfrm>
            <a:prstGeom prst="line">
              <a:avLst/>
            </a:prstGeom>
            <a:ln w="9525" cap="flat" cmpd="sng" algn="ctr">
              <a:solidFill>
                <a:schemeClr val="accent6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BED4340B-547C-44FB-98BB-405E878C8813}"/>
              </a:ext>
            </a:extLst>
          </p:cNvPr>
          <p:cNvSpPr txBox="1"/>
          <p:nvPr/>
        </p:nvSpPr>
        <p:spPr>
          <a:xfrm>
            <a:off x="192524" y="4562313"/>
            <a:ext cx="16206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每間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實驗室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預計招收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20-40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</a:p>
        </p:txBody>
      </p:sp>
      <p:grpSp>
        <p:nvGrpSpPr>
          <p:cNvPr id="76" name="群組 75">
            <a:extLst>
              <a:ext uri="{FF2B5EF4-FFF2-40B4-BE49-F238E27FC236}">
                <a16:creationId xmlns:a16="http://schemas.microsoft.com/office/drawing/2014/main" id="{2A6D6362-F5F8-4FDF-9A84-7544552C4736}"/>
              </a:ext>
            </a:extLst>
          </p:cNvPr>
          <p:cNvGrpSpPr/>
          <p:nvPr/>
        </p:nvGrpSpPr>
        <p:grpSpPr>
          <a:xfrm>
            <a:off x="1979712" y="4077072"/>
            <a:ext cx="1224136" cy="772910"/>
            <a:chOff x="4788024" y="4067244"/>
            <a:chExt cx="1224136" cy="772910"/>
          </a:xfrm>
        </p:grpSpPr>
        <p:grpSp>
          <p:nvGrpSpPr>
            <p:cNvPr id="77" name="群組 76">
              <a:extLst>
                <a:ext uri="{FF2B5EF4-FFF2-40B4-BE49-F238E27FC236}">
                  <a16:creationId xmlns:a16="http://schemas.microsoft.com/office/drawing/2014/main" id="{930B0210-A96F-4005-8496-F147129ABC69}"/>
                </a:ext>
              </a:extLst>
            </p:cNvPr>
            <p:cNvGrpSpPr/>
            <p:nvPr/>
          </p:nvGrpSpPr>
          <p:grpSpPr>
            <a:xfrm>
              <a:off x="4788024" y="4496529"/>
              <a:ext cx="1224136" cy="343625"/>
              <a:chOff x="4814971" y="4306803"/>
              <a:chExt cx="1224136" cy="343625"/>
            </a:xfrm>
          </p:grpSpPr>
          <p:sp>
            <p:nvSpPr>
              <p:cNvPr id="79" name="矩形 78">
                <a:extLst>
                  <a:ext uri="{FF2B5EF4-FFF2-40B4-BE49-F238E27FC236}">
                    <a16:creationId xmlns:a16="http://schemas.microsoft.com/office/drawing/2014/main" id="{DFDE1679-771A-41EB-A6B7-94708062B7B0}"/>
                  </a:ext>
                </a:extLst>
              </p:cNvPr>
              <p:cNvSpPr/>
              <p:nvPr/>
            </p:nvSpPr>
            <p:spPr>
              <a:xfrm>
                <a:off x="4814971" y="4306803"/>
                <a:ext cx="1224136" cy="307777"/>
              </a:xfrm>
              <a:prstGeom prst="rect">
                <a:avLst/>
              </a:prstGeom>
              <a:solidFill>
                <a:srgbClr val="FFFFCC"/>
              </a:solidFill>
              <a:ln w="19050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80" name="文字方塊 79">
                <a:extLst>
                  <a:ext uri="{FF2B5EF4-FFF2-40B4-BE49-F238E27FC236}">
                    <a16:creationId xmlns:a16="http://schemas.microsoft.com/office/drawing/2014/main" id="{BBED8C49-9EE9-4912-AF36-07399F9DB9A2}"/>
                  </a:ext>
                </a:extLst>
              </p:cNvPr>
              <p:cNvSpPr txBox="1"/>
              <p:nvPr/>
            </p:nvSpPr>
            <p:spPr>
              <a:xfrm>
                <a:off x="4926608" y="4342651"/>
                <a:ext cx="1085459" cy="307777"/>
              </a:xfrm>
              <a:prstGeom prst="rect">
                <a:avLst/>
              </a:prstGeom>
              <a:noFill/>
              <a:ln>
                <a:noFill/>
                <a:prstDash val="dash"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zh-TW" altLang="en-US" sz="1400" b="1" dirty="0">
                    <a:solidFill>
                      <a:srgbClr val="00B05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合作廠商</a:t>
                </a:r>
              </a:p>
            </p:txBody>
          </p:sp>
        </p:grpSp>
        <p:cxnSp>
          <p:nvCxnSpPr>
            <p:cNvPr id="78" name="直線接點 77">
              <a:extLst>
                <a:ext uri="{FF2B5EF4-FFF2-40B4-BE49-F238E27FC236}">
                  <a16:creationId xmlns:a16="http://schemas.microsoft.com/office/drawing/2014/main" id="{CDBD9CF5-00C3-47A2-873F-233754AFD311}"/>
                </a:ext>
              </a:extLst>
            </p:cNvPr>
            <p:cNvCxnSpPr>
              <a:endCxn id="79" idx="0"/>
            </p:cNvCxnSpPr>
            <p:nvPr/>
          </p:nvCxnSpPr>
          <p:spPr>
            <a:xfrm>
              <a:off x="5400092" y="4067244"/>
              <a:ext cx="0" cy="429285"/>
            </a:xfrm>
            <a:prstGeom prst="line">
              <a:avLst/>
            </a:prstGeom>
            <a:ln w="9525" cap="flat" cmpd="sng" algn="ctr">
              <a:solidFill>
                <a:schemeClr val="accent6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81" name="矩形 80">
            <a:extLst>
              <a:ext uri="{FF2B5EF4-FFF2-40B4-BE49-F238E27FC236}">
                <a16:creationId xmlns:a16="http://schemas.microsoft.com/office/drawing/2014/main" id="{B22A6BA5-D627-4C5D-821C-2C3D136585D4}"/>
              </a:ext>
            </a:extLst>
          </p:cNvPr>
          <p:cNvSpPr/>
          <p:nvPr/>
        </p:nvSpPr>
        <p:spPr>
          <a:xfrm>
            <a:off x="7569578" y="1709736"/>
            <a:ext cx="1224136" cy="2352407"/>
          </a:xfrm>
          <a:prstGeom prst="rect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7" name="文字方塊 86">
            <a:extLst>
              <a:ext uri="{FF2B5EF4-FFF2-40B4-BE49-F238E27FC236}">
                <a16:creationId xmlns:a16="http://schemas.microsoft.com/office/drawing/2014/main" id="{FCA3B7EA-5350-4C7F-A39D-A591B46F10D2}"/>
              </a:ext>
            </a:extLst>
          </p:cNvPr>
          <p:cNvSpPr txBox="1"/>
          <p:nvPr/>
        </p:nvSpPr>
        <p:spPr>
          <a:xfrm>
            <a:off x="7775279" y="2642935"/>
            <a:ext cx="991396" cy="52322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 anchor="ctr">
            <a:spAutoFit/>
          </a:bodyPr>
          <a:lstStyle/>
          <a:p>
            <a:r>
              <a:rPr lang="zh-TW" altLang="en-US" sz="14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產業學程</a:t>
            </a:r>
            <a:r>
              <a:rPr lang="en-US" altLang="zh-TW" sz="14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4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</a:t>
            </a:r>
            <a:r>
              <a:rPr lang="en-US" altLang="zh-TW" sz="14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4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endParaRPr lang="zh-TW" altLang="en-US" sz="14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88" name="群組 87">
            <a:extLst>
              <a:ext uri="{FF2B5EF4-FFF2-40B4-BE49-F238E27FC236}">
                <a16:creationId xmlns:a16="http://schemas.microsoft.com/office/drawing/2014/main" id="{D03FFDE1-312D-47DA-95C6-58DAFF9DD305}"/>
              </a:ext>
            </a:extLst>
          </p:cNvPr>
          <p:cNvGrpSpPr/>
          <p:nvPr/>
        </p:nvGrpSpPr>
        <p:grpSpPr>
          <a:xfrm>
            <a:off x="7569578" y="4080248"/>
            <a:ext cx="1224136" cy="772910"/>
            <a:chOff x="4788024" y="4067244"/>
            <a:chExt cx="1224136" cy="772910"/>
          </a:xfrm>
        </p:grpSpPr>
        <p:grpSp>
          <p:nvGrpSpPr>
            <p:cNvPr id="89" name="群組 88">
              <a:extLst>
                <a:ext uri="{FF2B5EF4-FFF2-40B4-BE49-F238E27FC236}">
                  <a16:creationId xmlns:a16="http://schemas.microsoft.com/office/drawing/2014/main" id="{CF0AD77F-0D24-47DD-A2A1-0F3597A89344}"/>
                </a:ext>
              </a:extLst>
            </p:cNvPr>
            <p:cNvGrpSpPr/>
            <p:nvPr/>
          </p:nvGrpSpPr>
          <p:grpSpPr>
            <a:xfrm>
              <a:off x="4788024" y="4496529"/>
              <a:ext cx="1224136" cy="343625"/>
              <a:chOff x="4814971" y="4306803"/>
              <a:chExt cx="1224136" cy="343625"/>
            </a:xfrm>
          </p:grpSpPr>
          <p:sp>
            <p:nvSpPr>
              <p:cNvPr id="91" name="矩形 90">
                <a:extLst>
                  <a:ext uri="{FF2B5EF4-FFF2-40B4-BE49-F238E27FC236}">
                    <a16:creationId xmlns:a16="http://schemas.microsoft.com/office/drawing/2014/main" id="{376DE41E-9AAF-4342-B96E-86490535CFB0}"/>
                  </a:ext>
                </a:extLst>
              </p:cNvPr>
              <p:cNvSpPr/>
              <p:nvPr/>
            </p:nvSpPr>
            <p:spPr>
              <a:xfrm>
                <a:off x="4814971" y="4306803"/>
                <a:ext cx="1224136" cy="307777"/>
              </a:xfrm>
              <a:prstGeom prst="rect">
                <a:avLst/>
              </a:prstGeom>
              <a:solidFill>
                <a:srgbClr val="FFFFCC"/>
              </a:solidFill>
              <a:ln w="19050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92" name="文字方塊 91">
                <a:extLst>
                  <a:ext uri="{FF2B5EF4-FFF2-40B4-BE49-F238E27FC236}">
                    <a16:creationId xmlns:a16="http://schemas.microsoft.com/office/drawing/2014/main" id="{5DCD4027-6592-48E2-BA37-1BF4680A2364}"/>
                  </a:ext>
                </a:extLst>
              </p:cNvPr>
              <p:cNvSpPr txBox="1"/>
              <p:nvPr/>
            </p:nvSpPr>
            <p:spPr>
              <a:xfrm>
                <a:off x="4926608" y="4342651"/>
                <a:ext cx="1085459" cy="307777"/>
              </a:xfrm>
              <a:prstGeom prst="rect">
                <a:avLst/>
              </a:prstGeom>
              <a:noFill/>
              <a:ln>
                <a:noFill/>
                <a:prstDash val="dash"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zh-TW" altLang="en-US" sz="1400" b="1" dirty="0">
                    <a:solidFill>
                      <a:srgbClr val="00B05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合作廠商</a:t>
                </a:r>
              </a:p>
            </p:txBody>
          </p:sp>
        </p:grpSp>
        <p:cxnSp>
          <p:nvCxnSpPr>
            <p:cNvPr id="90" name="直線接點 89">
              <a:extLst>
                <a:ext uri="{FF2B5EF4-FFF2-40B4-BE49-F238E27FC236}">
                  <a16:creationId xmlns:a16="http://schemas.microsoft.com/office/drawing/2014/main" id="{2417DCCF-0460-4A35-A5AA-6EF89083CD97}"/>
                </a:ext>
              </a:extLst>
            </p:cNvPr>
            <p:cNvCxnSpPr>
              <a:endCxn id="91" idx="0"/>
            </p:cNvCxnSpPr>
            <p:nvPr/>
          </p:nvCxnSpPr>
          <p:spPr>
            <a:xfrm>
              <a:off x="5400092" y="4067244"/>
              <a:ext cx="0" cy="429285"/>
            </a:xfrm>
            <a:prstGeom prst="line">
              <a:avLst/>
            </a:prstGeom>
            <a:ln w="9525" cap="flat" cmpd="sng" algn="ctr">
              <a:solidFill>
                <a:schemeClr val="accent6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93" name="矩形 92">
            <a:extLst>
              <a:ext uri="{FF2B5EF4-FFF2-40B4-BE49-F238E27FC236}">
                <a16:creationId xmlns:a16="http://schemas.microsoft.com/office/drawing/2014/main" id="{1AFC6BE8-F123-4349-8278-BBB94683190E}"/>
              </a:ext>
            </a:extLst>
          </p:cNvPr>
          <p:cNvSpPr/>
          <p:nvPr/>
        </p:nvSpPr>
        <p:spPr>
          <a:xfrm>
            <a:off x="7596336" y="5445224"/>
            <a:ext cx="1303779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TW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PSI</a:t>
            </a:r>
            <a:r>
              <a:rPr lang="en-US" altLang="zh-TW" sz="3600" b="1" baseline="30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endParaRPr lang="zh-TW" altLang="en-US" sz="3600" b="1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文字方塊 93">
            <a:extLst>
              <a:ext uri="{FF2B5EF4-FFF2-40B4-BE49-F238E27FC236}">
                <a16:creationId xmlns:a16="http://schemas.microsoft.com/office/drawing/2014/main" id="{EEF5806F-E91C-410C-9589-DCF82A854423}"/>
              </a:ext>
            </a:extLst>
          </p:cNvPr>
          <p:cNvSpPr txBox="1"/>
          <p:nvPr/>
        </p:nvSpPr>
        <p:spPr>
          <a:xfrm>
            <a:off x="7460722" y="5085533"/>
            <a:ext cx="1503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產業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碩士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5" name="標題 1"/>
          <p:cNvSpPr txBox="1">
            <a:spLocks/>
          </p:cNvSpPr>
          <p:nvPr/>
        </p:nvSpPr>
        <p:spPr>
          <a:xfrm>
            <a:off x="0" y="116632"/>
            <a:ext cx="9144000" cy="936104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優良軟體：產學共訓</a:t>
            </a:r>
            <a:r>
              <a:rPr lang="en-US" altLang="zh-TW" b="1" kern="0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PSI</a:t>
            </a:r>
            <a:endParaRPr lang="zh-TW" altLang="en-US" b="1" kern="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342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DBC7-C915-4D60-A0BC-323F9DA6C817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65" name="圖片 6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3920" y="5181682"/>
            <a:ext cx="1647830" cy="1647830"/>
          </a:xfrm>
          <a:prstGeom prst="rect">
            <a:avLst/>
          </a:prstGeom>
        </p:spPr>
      </p:pic>
      <p:sp>
        <p:nvSpPr>
          <p:cNvPr id="13" name="橢圓 12"/>
          <p:cNvSpPr/>
          <p:nvPr/>
        </p:nvSpPr>
        <p:spPr>
          <a:xfrm>
            <a:off x="667197" y="4809747"/>
            <a:ext cx="1224136" cy="21178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1896803" y="2689597"/>
            <a:ext cx="5057026" cy="3201398"/>
          </a:xfrm>
          <a:prstGeom prst="rect">
            <a:avLst/>
          </a:prstGeom>
          <a:solidFill>
            <a:srgbClr val="FEFDD3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2263480" y="4961861"/>
            <a:ext cx="4650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產業「實習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：上班、上課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2595994" y="5416586"/>
            <a:ext cx="3911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PS</a:t>
            </a:r>
            <a:r>
              <a:rPr lang="zh-TW" altLang="en-US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蘊藏於</a:t>
            </a:r>
            <a:r>
              <a:rPr lang="en-US" altLang="zh-TW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zh-TW" altLang="en-US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之中</a:t>
            </a:r>
            <a:endParaRPr lang="zh-TW" altLang="en-US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2110960" y="2135145"/>
            <a:ext cx="970068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大一</a:t>
            </a:r>
            <a:endParaRPr lang="en-US" altLang="zh-TW" sz="2000" b="1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5802362" y="2135142"/>
            <a:ext cx="970068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大四</a:t>
            </a:r>
            <a:endParaRPr lang="zh-TW" altLang="en-US" sz="20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3322247" y="2135145"/>
            <a:ext cx="970068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大二</a:t>
            </a:r>
            <a:endParaRPr lang="zh-TW" altLang="en-US" sz="20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4591075" y="2132856"/>
            <a:ext cx="970068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大三</a:t>
            </a:r>
            <a:endParaRPr lang="zh-TW" altLang="en-US" sz="20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橢圓 26"/>
          <p:cNvSpPr/>
          <p:nvPr/>
        </p:nvSpPr>
        <p:spPr>
          <a:xfrm>
            <a:off x="4242843" y="4473959"/>
            <a:ext cx="350161" cy="32388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>
              <a:solidFill>
                <a:srgbClr val="F60E2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28" name="直線接點 27"/>
          <p:cNvCxnSpPr>
            <a:endCxn id="27" idx="2"/>
          </p:cNvCxnSpPr>
          <p:nvPr/>
        </p:nvCxnSpPr>
        <p:spPr>
          <a:xfrm>
            <a:off x="3402008" y="4632369"/>
            <a:ext cx="840835" cy="0"/>
          </a:xfrm>
          <a:prstGeom prst="line">
            <a:avLst/>
          </a:prstGeom>
          <a:ln w="101600">
            <a:solidFill>
              <a:schemeClr val="accent2">
                <a:lumMod val="7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橢圓 28"/>
          <p:cNvSpPr/>
          <p:nvPr/>
        </p:nvSpPr>
        <p:spPr>
          <a:xfrm>
            <a:off x="1763688" y="4457351"/>
            <a:ext cx="350161" cy="32388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>
              <a:solidFill>
                <a:srgbClr val="F60E2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7524329" y="2341291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升學</a:t>
            </a:r>
            <a:endParaRPr lang="zh-TW" altLang="en-US" sz="2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7524329" y="4161673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就業</a:t>
            </a:r>
            <a:endParaRPr lang="zh-TW" altLang="en-US" sz="2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2" name="圖片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326" y="2759962"/>
            <a:ext cx="686133" cy="686133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225" y="4561013"/>
            <a:ext cx="649412" cy="649412"/>
          </a:xfrm>
          <a:prstGeom prst="rect">
            <a:avLst/>
          </a:prstGeom>
        </p:spPr>
      </p:pic>
      <p:pic>
        <p:nvPicPr>
          <p:cNvPr id="35" name="圖片 34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8" t="16364" r="40091" b="6303"/>
          <a:stretch/>
        </p:blipFill>
        <p:spPr>
          <a:xfrm>
            <a:off x="1043779" y="2645866"/>
            <a:ext cx="873255" cy="2300400"/>
          </a:xfrm>
          <a:prstGeom prst="rect">
            <a:avLst/>
          </a:prstGeom>
        </p:spPr>
      </p:pic>
      <p:cxnSp>
        <p:nvCxnSpPr>
          <p:cNvPr id="37" name="直線接點 36"/>
          <p:cNvCxnSpPr/>
          <p:nvPr/>
        </p:nvCxnSpPr>
        <p:spPr>
          <a:xfrm>
            <a:off x="3214851" y="3097536"/>
            <a:ext cx="1" cy="1321559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橢圓 37"/>
          <p:cNvSpPr/>
          <p:nvPr/>
        </p:nvSpPr>
        <p:spPr>
          <a:xfrm>
            <a:off x="3039771" y="4473959"/>
            <a:ext cx="350161" cy="32388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>
              <a:solidFill>
                <a:srgbClr val="F60E2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9" name="橢圓 38"/>
          <p:cNvSpPr/>
          <p:nvPr/>
        </p:nvSpPr>
        <p:spPr>
          <a:xfrm>
            <a:off x="5497110" y="4473960"/>
            <a:ext cx="350161" cy="32388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>
              <a:solidFill>
                <a:srgbClr val="F60E2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2" name="橢圓 41"/>
          <p:cNvSpPr/>
          <p:nvPr/>
        </p:nvSpPr>
        <p:spPr>
          <a:xfrm>
            <a:off x="5503675" y="2722099"/>
            <a:ext cx="350161" cy="32388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>
              <a:solidFill>
                <a:srgbClr val="F60E2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7524328" y="2277739"/>
            <a:ext cx="1152128" cy="1367285"/>
          </a:xfrm>
          <a:prstGeom prst="rect">
            <a:avLst/>
          </a:prstGeom>
          <a:noFill/>
          <a:ln w="952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矩形 47"/>
          <p:cNvSpPr/>
          <p:nvPr/>
        </p:nvSpPr>
        <p:spPr>
          <a:xfrm>
            <a:off x="7524329" y="4136925"/>
            <a:ext cx="1152128" cy="1142557"/>
          </a:xfrm>
          <a:prstGeom prst="rect">
            <a:avLst/>
          </a:prstGeom>
          <a:noFill/>
          <a:ln w="952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橢圓 51"/>
          <p:cNvSpPr/>
          <p:nvPr/>
        </p:nvSpPr>
        <p:spPr>
          <a:xfrm>
            <a:off x="4242843" y="2722099"/>
            <a:ext cx="350161" cy="32388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>
              <a:solidFill>
                <a:srgbClr val="F60E2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3" name="橢圓 52"/>
          <p:cNvSpPr/>
          <p:nvPr/>
        </p:nvSpPr>
        <p:spPr>
          <a:xfrm>
            <a:off x="3051847" y="2724073"/>
            <a:ext cx="350161" cy="32388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>
              <a:solidFill>
                <a:srgbClr val="F60E2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54" name="直線接點 53"/>
          <p:cNvCxnSpPr/>
          <p:nvPr/>
        </p:nvCxnSpPr>
        <p:spPr>
          <a:xfrm>
            <a:off x="3328795" y="2879516"/>
            <a:ext cx="910671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圖片 55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7"/>
          <a:stretch/>
        </p:blipFill>
        <p:spPr>
          <a:xfrm>
            <a:off x="506087" y="2641037"/>
            <a:ext cx="720080" cy="2298603"/>
          </a:xfrm>
          <a:prstGeom prst="rect">
            <a:avLst/>
          </a:prstGeom>
        </p:spPr>
      </p:pic>
      <p:cxnSp>
        <p:nvCxnSpPr>
          <p:cNvPr id="57" name="直線接點 56"/>
          <p:cNvCxnSpPr>
            <a:stCxn id="27" idx="6"/>
            <a:endCxn id="39" idx="2"/>
          </p:cNvCxnSpPr>
          <p:nvPr/>
        </p:nvCxnSpPr>
        <p:spPr>
          <a:xfrm>
            <a:off x="4593004" y="4635902"/>
            <a:ext cx="904106" cy="1"/>
          </a:xfrm>
          <a:prstGeom prst="line">
            <a:avLst/>
          </a:prstGeom>
          <a:ln w="101600">
            <a:solidFill>
              <a:schemeClr val="accent2">
                <a:lumMod val="7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接點 57"/>
          <p:cNvCxnSpPr>
            <a:stCxn id="52" idx="4"/>
            <a:endCxn id="27" idx="0"/>
          </p:cNvCxnSpPr>
          <p:nvPr/>
        </p:nvCxnSpPr>
        <p:spPr>
          <a:xfrm>
            <a:off x="4417924" y="3045985"/>
            <a:ext cx="0" cy="1427974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8"/>
          <p:cNvCxnSpPr>
            <a:stCxn id="42" idx="4"/>
            <a:endCxn id="39" idx="0"/>
          </p:cNvCxnSpPr>
          <p:nvPr/>
        </p:nvCxnSpPr>
        <p:spPr>
          <a:xfrm flipH="1">
            <a:off x="5672191" y="3045985"/>
            <a:ext cx="0" cy="1427975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接點 59"/>
          <p:cNvCxnSpPr/>
          <p:nvPr/>
        </p:nvCxnSpPr>
        <p:spPr>
          <a:xfrm>
            <a:off x="2163504" y="4635902"/>
            <a:ext cx="840835" cy="0"/>
          </a:xfrm>
          <a:prstGeom prst="line">
            <a:avLst/>
          </a:prstGeom>
          <a:ln w="101600">
            <a:solidFill>
              <a:schemeClr val="accent2">
                <a:lumMod val="7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接點 60"/>
          <p:cNvCxnSpPr>
            <a:stCxn id="52" idx="6"/>
            <a:endCxn id="42" idx="2"/>
          </p:cNvCxnSpPr>
          <p:nvPr/>
        </p:nvCxnSpPr>
        <p:spPr>
          <a:xfrm>
            <a:off x="4593004" y="2884042"/>
            <a:ext cx="910671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橢圓 61"/>
          <p:cNvSpPr/>
          <p:nvPr/>
        </p:nvSpPr>
        <p:spPr>
          <a:xfrm>
            <a:off x="6738680" y="2724073"/>
            <a:ext cx="350161" cy="32388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>
              <a:solidFill>
                <a:srgbClr val="F60E2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63" name="直線單箭頭接點 62"/>
          <p:cNvCxnSpPr>
            <a:stCxn id="42" idx="6"/>
            <a:endCxn id="62" idx="2"/>
          </p:cNvCxnSpPr>
          <p:nvPr/>
        </p:nvCxnSpPr>
        <p:spPr>
          <a:xfrm>
            <a:off x="5853836" y="2884042"/>
            <a:ext cx="884844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橢圓 63"/>
          <p:cNvSpPr/>
          <p:nvPr/>
        </p:nvSpPr>
        <p:spPr>
          <a:xfrm>
            <a:off x="6772430" y="4470720"/>
            <a:ext cx="350161" cy="32388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>
              <a:solidFill>
                <a:srgbClr val="F60E2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66" name="直線單箭頭接點 65"/>
          <p:cNvCxnSpPr>
            <a:stCxn id="39" idx="6"/>
            <a:endCxn id="64" idx="2"/>
          </p:cNvCxnSpPr>
          <p:nvPr/>
        </p:nvCxnSpPr>
        <p:spPr>
          <a:xfrm flipV="1">
            <a:off x="5847271" y="4632663"/>
            <a:ext cx="925159" cy="3240"/>
          </a:xfrm>
          <a:prstGeom prst="straightConnector1">
            <a:avLst/>
          </a:prstGeom>
          <a:ln w="101600">
            <a:solidFill>
              <a:schemeClr val="accent2">
                <a:lumMod val="7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接點 66"/>
          <p:cNvCxnSpPr/>
          <p:nvPr/>
        </p:nvCxnSpPr>
        <p:spPr>
          <a:xfrm flipH="1">
            <a:off x="6914799" y="3047959"/>
            <a:ext cx="0" cy="1427975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單箭頭接點 67"/>
          <p:cNvCxnSpPr/>
          <p:nvPr/>
        </p:nvCxnSpPr>
        <p:spPr>
          <a:xfrm>
            <a:off x="7047127" y="2886244"/>
            <a:ext cx="344033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單箭頭接點 68"/>
          <p:cNvCxnSpPr/>
          <p:nvPr/>
        </p:nvCxnSpPr>
        <p:spPr>
          <a:xfrm>
            <a:off x="7106887" y="4635903"/>
            <a:ext cx="417441" cy="3826"/>
          </a:xfrm>
          <a:prstGeom prst="straightConnector1">
            <a:avLst/>
          </a:prstGeom>
          <a:ln w="101600">
            <a:solidFill>
              <a:schemeClr val="accent2">
                <a:lumMod val="7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接點 70"/>
          <p:cNvCxnSpPr/>
          <p:nvPr/>
        </p:nvCxnSpPr>
        <p:spPr>
          <a:xfrm flipH="1">
            <a:off x="1801104" y="6245483"/>
            <a:ext cx="5514503" cy="3424"/>
          </a:xfrm>
          <a:prstGeom prst="line">
            <a:avLst/>
          </a:prstGeom>
          <a:ln w="762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2263480" y="3224408"/>
            <a:ext cx="5525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800" b="1" dirty="0">
                <a:solidFill>
                  <a:srgbClr val="FFC000"/>
                </a:solidFill>
              </a:rPr>
              <a:t>I</a:t>
            </a:r>
            <a:endParaRPr lang="zh-TW" altLang="en-US" sz="4800" b="1" dirty="0">
              <a:solidFill>
                <a:srgbClr val="FFC000"/>
              </a:solidFill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4783877" y="3224408"/>
            <a:ext cx="5525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800" b="1" dirty="0" smtClean="0">
                <a:solidFill>
                  <a:srgbClr val="FFC000"/>
                </a:solidFill>
              </a:rPr>
              <a:t>I</a:t>
            </a:r>
            <a:endParaRPr lang="zh-TW" altLang="en-US" sz="4800" b="1" dirty="0">
              <a:solidFill>
                <a:srgbClr val="FFC000"/>
              </a:solidFill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6232872" y="3224408"/>
            <a:ext cx="5525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800" b="1" dirty="0">
                <a:solidFill>
                  <a:srgbClr val="FFC000"/>
                </a:solidFill>
              </a:rPr>
              <a:t>I</a:t>
            </a:r>
            <a:endParaRPr lang="zh-TW" altLang="en-US" sz="4800" b="1" dirty="0">
              <a:solidFill>
                <a:srgbClr val="FFC000"/>
              </a:solidFill>
            </a:endParaRPr>
          </a:p>
        </p:txBody>
      </p:sp>
      <p:sp>
        <p:nvSpPr>
          <p:cNvPr id="73" name="文字方塊 72"/>
          <p:cNvSpPr txBox="1"/>
          <p:nvPr/>
        </p:nvSpPr>
        <p:spPr>
          <a:xfrm>
            <a:off x="216430" y="620688"/>
            <a:ext cx="1117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PSI</a:t>
            </a:r>
            <a:endParaRPr lang="zh-TW" altLang="en-US" sz="4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3714542" y="3224408"/>
            <a:ext cx="5525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800" b="1" dirty="0">
                <a:solidFill>
                  <a:srgbClr val="FFC000"/>
                </a:solidFill>
              </a:rPr>
              <a:t>I</a:t>
            </a:r>
            <a:endParaRPr lang="zh-TW" altLang="en-US" sz="4800" b="1" dirty="0">
              <a:solidFill>
                <a:srgbClr val="FFC000"/>
              </a:solidFill>
            </a:endParaRPr>
          </a:p>
        </p:txBody>
      </p:sp>
      <p:sp>
        <p:nvSpPr>
          <p:cNvPr id="55" name="標題 1"/>
          <p:cNvSpPr txBox="1">
            <a:spLocks/>
          </p:cNvSpPr>
          <p:nvPr/>
        </p:nvSpPr>
        <p:spPr>
          <a:xfrm>
            <a:off x="0" y="188640"/>
            <a:ext cx="9144000" cy="93610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進修部產學共訓</a:t>
            </a:r>
            <a:r>
              <a:rPr lang="en-US" altLang="zh-TW" b="1" kern="0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PSI</a:t>
            </a:r>
            <a:endParaRPr lang="zh-TW" altLang="en-US" b="1" kern="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880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858000" y="6540719"/>
            <a:ext cx="2133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36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5E9C374-656D-4C3E-8025-07AAB90DEB89}" type="slidenum">
              <a:rPr kumimoji="0" lang="en-US" altLang="zh-TW" sz="1400" smtClean="0">
                <a:ea typeface="新細明體" pitchFamily="18" charset="-120"/>
              </a:rPr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kumimoji="0" lang="en-US" altLang="zh-TW" sz="1400" smtClean="0">
              <a:ea typeface="新細明體" pitchFamily="18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0347"/>
            <a:ext cx="4320480" cy="576324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70348"/>
            <a:ext cx="4320480" cy="5763239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6021288"/>
            <a:ext cx="9144000" cy="8640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r>
              <a:rPr lang="en-US" altLang="zh-TW" sz="4000" b="1" i="1" kern="0" dirty="0" smtClean="0">
                <a:solidFill>
                  <a:srgbClr val="00B0F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NUU</a:t>
            </a:r>
            <a:r>
              <a:rPr lang="zh-TW" altLang="en-US" sz="4000" b="1" i="1" kern="0" dirty="0" smtClean="0">
                <a:solidFill>
                  <a:srgbClr val="00B0F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4000" b="1" i="1" kern="0" dirty="0" smtClean="0">
                <a:solidFill>
                  <a:srgbClr val="00B0F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ME! New me!</a:t>
            </a:r>
            <a:r>
              <a:rPr lang="zh-TW" altLang="en-US" sz="40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我們一起努力！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Q</a:t>
            </a:r>
            <a:r>
              <a:rPr lang="zh-TW" altLang="en-US" dirty="0" smtClean="0"/>
              <a:t> </a:t>
            </a:r>
            <a:r>
              <a:rPr lang="en-US" altLang="zh-TW" dirty="0" smtClean="0"/>
              <a:t>&amp;</a:t>
            </a:r>
            <a:r>
              <a:rPr lang="zh-TW" altLang="en-US" dirty="0" smtClean="0"/>
              <a:t> </a:t>
            </a:r>
            <a:r>
              <a:rPr lang="en-US" altLang="zh-TW" dirty="0" smtClean="0"/>
              <a:t>A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181818-0B67-452E-8E63-A79BAC0430D3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7688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招生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策略規畫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競賽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規則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分鐘簡報，提報學系招生現況分析結果與改善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方案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校內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專家評審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，前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名學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系將獲得獎勵金與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獎狀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名：獎勵業務費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8,000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名：獎勵業務費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6,000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名：獎勵業務費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4,000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181818-0B67-452E-8E63-A79BAC0430D3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01335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前言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z="3600" b="1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以本系學士班招生為討論範圍</a:t>
            </a:r>
            <a:endParaRPr lang="en-US" altLang="zh-TW" sz="3600" b="1" dirty="0" smtClean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大學生四階段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RICE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(recruitment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instruction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coach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employment )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是產業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對學生的愛用度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IC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是學校存在的價值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是最真實的顧客滿意度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181818-0B67-452E-8E63-A79BAC0430D3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8398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前言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戰略擬定依據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IC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好，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就好 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 IC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是根本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lvl="1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機械系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mission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：把學生教好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業界需才孔急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本校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image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產業人才搖籃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戰略最高原則：</a:t>
            </a:r>
            <a:r>
              <a:rPr lang="zh-TW" altLang="en-US" sz="3600" b="1" dirty="0" smtClean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把學生教成產業人才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方針：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產學共訓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~(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拉產業進來一起教我們的學生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181818-0B67-452E-8E63-A79BAC0430D3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098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本系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學年度註冊率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96%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181818-0B67-452E-8E63-A79BAC0430D3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941731"/>
              </p:ext>
            </p:extLst>
          </p:nvPr>
        </p:nvGraphicFramePr>
        <p:xfrm>
          <a:off x="251520" y="2060848"/>
          <a:ext cx="8640959" cy="37696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8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6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6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87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20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31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650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4939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日間</a:t>
                      </a:r>
                      <a:r>
                        <a:rPr lang="en-US" altLang="zh-TW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進修</a:t>
                      </a:r>
                      <a:endParaRPr lang="zh-TW" altLang="en-US" sz="2000" b="1" i="0" u="none" strike="noStrike" dirty="0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學制</a:t>
                      </a:r>
                      <a:endParaRPr lang="en-US" altLang="zh-TW" sz="2000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20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班別</a:t>
                      </a:r>
                      <a:endParaRPr lang="zh-TW" altLang="en-US" sz="2000" b="1" i="0" u="none" strike="noStrike" dirty="0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招生名額</a:t>
                      </a:r>
                      <a:r>
                        <a:rPr lang="en-US" altLang="zh-TW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A)</a:t>
                      </a:r>
                      <a:endParaRPr lang="en-US" sz="2000" b="1" i="0" u="none" strike="noStrike" dirty="0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保留</a:t>
                      </a:r>
                      <a:endParaRPr lang="en-US" altLang="zh-TW" sz="2000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20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入學</a:t>
                      </a:r>
                      <a:endParaRPr lang="en-US" altLang="zh-TW" sz="2000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20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資格</a:t>
                      </a:r>
                      <a:endParaRPr lang="en-US" altLang="zh-TW" sz="2000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en-US" altLang="zh-TW" sz="20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altLang="zh-TW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B)</a:t>
                      </a:r>
                      <a:endParaRPr lang="en-US" altLang="zh-TW" sz="2000" b="1" i="0" u="none" strike="noStrike" dirty="0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實際</a:t>
                      </a:r>
                      <a:endParaRPr lang="en-US" altLang="zh-TW" sz="2000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20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註冊人數</a:t>
                      </a:r>
                      <a:endParaRPr lang="en-US" altLang="zh-TW" sz="2000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en-US" altLang="zh-TW" sz="20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altLang="zh-TW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C)</a:t>
                      </a:r>
                      <a:endParaRPr lang="en-US" altLang="zh-TW" sz="2000" b="1" i="0" u="none" strike="noStrike" dirty="0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境外</a:t>
                      </a:r>
                      <a:r>
                        <a:rPr lang="zh-TW" altLang="en-US" sz="20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</a:t>
                      </a:r>
                      <a:endParaRPr lang="en-US" altLang="zh-TW" sz="2000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20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註冊人數</a:t>
                      </a:r>
                      <a:endParaRPr lang="en-US" altLang="zh-TW" sz="2000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20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(E)</a:t>
                      </a:r>
                      <a:endParaRPr lang="en-US" altLang="zh-TW" sz="2000" b="1" i="0" u="none" strike="noStrike" dirty="0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</a:t>
                      </a:r>
                      <a:r>
                        <a:rPr lang="en-US" sz="20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=〔(</a:t>
                      </a:r>
                      <a:r>
                        <a:rPr 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C+E)/(A-B+E)〕＊100％</a:t>
                      </a:r>
                      <a:endParaRPr lang="en-US" sz="2000" b="1" i="0" u="none" strike="noStrike" dirty="0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346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日間</a:t>
                      </a:r>
                      <a:endParaRPr lang="zh-TW" altLang="en-US" sz="2000" b="0" i="0" u="none" strike="noStrike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學士</a:t>
                      </a:r>
                      <a:r>
                        <a:rPr lang="zh-TW" altLang="en-US" sz="20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班</a:t>
                      </a:r>
                      <a:endParaRPr lang="en-US" altLang="zh-TW" sz="2000" b="0" i="0" u="none" strike="noStrike" dirty="0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174</a:t>
                      </a:r>
                      <a:endParaRPr lang="en-US" altLang="zh-TW" sz="2000" b="0" i="0" u="none" strike="noStrike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en-US" altLang="zh-TW" sz="2000" b="0" i="0" u="none" strike="noStrike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169</a:t>
                      </a:r>
                      <a:endParaRPr lang="en-US" altLang="zh-TW" sz="2000" b="0" i="0" u="none" strike="noStrike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en-US" altLang="zh-TW" sz="2000" b="0" i="0" u="none" strike="noStrike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97.13</a:t>
                      </a:r>
                      <a:endParaRPr lang="en-US" altLang="zh-TW" sz="2000" b="0" i="0" u="none" strike="noStrike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346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進修</a:t>
                      </a:r>
                      <a:endParaRPr lang="zh-TW" altLang="en-US" sz="2000" b="0" i="0" u="none" strike="noStrike" dirty="0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學士</a:t>
                      </a:r>
                      <a:r>
                        <a:rPr lang="zh-TW" altLang="en-US" sz="20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班</a:t>
                      </a:r>
                      <a:endParaRPr lang="en-US" altLang="zh-TW" sz="2000" b="0" i="0" u="none" strike="noStrike" dirty="0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</a:t>
                      </a:r>
                      <a:endParaRPr lang="en-US" altLang="zh-TW" sz="2000" b="0" i="0" u="none" strike="noStrike" dirty="0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en-US" altLang="zh-TW" sz="2000" b="0" i="0" u="none" strike="noStrike" dirty="0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</a:t>
                      </a:r>
                      <a:endParaRPr lang="en-US" altLang="zh-TW" sz="2000" b="0" i="0" u="none" strike="noStrike" dirty="0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en-US" altLang="zh-TW" sz="2000" b="0" i="0" u="none" strike="noStrike" dirty="0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</a:t>
                      </a:r>
                      <a:endParaRPr lang="en-US" altLang="zh-TW" sz="2000" b="0" i="0" u="none" strike="noStrike" dirty="0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759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日間</a:t>
                      </a:r>
                      <a:endParaRPr lang="zh-TW" altLang="en-US" sz="2000" b="0" i="0" u="none" strike="noStrike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碩士班</a:t>
                      </a:r>
                      <a:endParaRPr lang="zh-TW" altLang="en-US" sz="2000" b="0" i="0" u="none" strike="noStrike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  <a:endParaRPr lang="en-US" altLang="zh-TW" sz="2000" b="0" i="0" u="none" strike="noStrike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en-US" altLang="zh-TW" sz="2000" b="0" i="0" u="none" strike="noStrike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endParaRPr lang="en-US" altLang="zh-TW" sz="2000" b="0" i="0" u="none" strike="noStrike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 sz="20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en-US" altLang="zh-TW" sz="2000" b="0" i="0" u="none" strike="noStrike" dirty="0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 sz="20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79</a:t>
                      </a:r>
                      <a:endParaRPr lang="en-US" altLang="zh-TW" sz="2000" b="0" i="0" u="none" strike="noStrike" dirty="0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75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合計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245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235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96</a:t>
                      </a:r>
                      <a:endParaRPr lang="en-US" altLang="zh-TW" sz="20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406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招生現況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進修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學士班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地學生佔比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68% (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苗農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32%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湖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農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26%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苑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4%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君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毅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4%)</a:t>
            </a:r>
          </a:p>
          <a:p>
            <a:pPr lvl="1"/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註冊率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100%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原因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招生目標明確：苗農、湖農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勤跑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關鍵人員勤接觸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苗農附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大、湖農附大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產學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班帶來挑戰：</a:t>
            </a:r>
            <a:r>
              <a:rPr lang="zh-TW" altLang="en-US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他校撈過界</a:t>
            </a:r>
            <a:endParaRPr lang="en-US" altLang="zh-TW" b="1" u="sng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181818-0B67-452E-8E63-A79BAC0430D3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07643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改善方案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積極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申請產學專班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外加名額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/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學年，產學攜手班，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50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名，每年持續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學年，偏鄉班？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50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名，每年持續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學年，原民班？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註：電資院很有辦理潛力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量內名額進行產學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共訓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學年，與旺宏電子合作，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80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名，持續辦理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181818-0B67-452E-8E63-A79BAC0430D3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06683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招生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現況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日間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學士班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少子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化：每屆預期少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竹苗中彰投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學生佔比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55.9%</a:t>
            </a:r>
          </a:p>
          <a:p>
            <a:pPr lvl="1"/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北北基學生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佔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23.5%</a:t>
            </a:r>
          </a:p>
          <a:p>
            <a:pPr lvl="1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台南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高雄學生佔比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18.2%</a:t>
            </a:r>
          </a:p>
          <a:p>
            <a:pPr lvl="1"/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對手：</a:t>
            </a:r>
            <a:r>
              <a:rPr lang="zh-TW" altLang="en-US" sz="3200" b="1" dirty="0" smtClean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勤益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、中原、</a:t>
            </a:r>
            <a:r>
              <a:rPr lang="zh-TW" altLang="en-US" sz="3200" b="1" dirty="0" smtClean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南台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、逢甲、大同、元智、</a:t>
            </a:r>
            <a:r>
              <a:rPr lang="zh-TW" altLang="en-US" sz="3200" b="1" dirty="0" smtClean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高科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、文化、海大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(2021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生源競爭分析報告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181818-0B67-452E-8E63-A79BAC0430D3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98328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改善方案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23528" y="1639341"/>
            <a:ext cx="4172272" cy="452596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甄選入學是關鍵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打電話、打電話、打電話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顧好大苗栗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仿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進修部打法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繼續努力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>
          <a:xfrm>
            <a:off x="4499992" y="1639341"/>
            <a:ext cx="4320480" cy="4525963"/>
          </a:xfrm>
        </p:spPr>
        <p:txBody>
          <a:bodyPr/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強調價值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NUU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ME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New ME</a:t>
            </a:r>
          </a:p>
          <a:p>
            <a:pPr lvl="1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產學共訓 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PSI</a:t>
            </a:r>
          </a:p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大肆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宣傳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影片、短視頻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網頁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FB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Line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IG…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181818-0B67-452E-8E63-A79BAC0430D3}" type="slidenum">
              <a:rPr lang="en-US" altLang="zh-TW" smtClean="0"/>
              <a:pPr>
                <a:defRPr/>
              </a:pPr>
              <a:t>9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13779222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4159</TotalTime>
  <Words>854</Words>
  <Application>Microsoft Office PowerPoint</Application>
  <PresentationFormat>如螢幕大小 (4:3)</PresentationFormat>
  <Paragraphs>204</Paragraphs>
  <Slides>17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4" baseType="lpstr">
      <vt:lpstr>微軟正黑體</vt:lpstr>
      <vt:lpstr>新細明體</vt:lpstr>
      <vt:lpstr>標楷體</vt:lpstr>
      <vt:lpstr>Arial</vt:lpstr>
      <vt:lpstr>Times New Roman</vt:lpstr>
      <vt:lpstr>Wingdings</vt:lpstr>
      <vt:lpstr>預設簡報設計</vt:lpstr>
      <vt:lpstr>校務研究招生策略規畫競賽 國立聯合大學機械工程學系 產學共訓PSI之路</vt:lpstr>
      <vt:lpstr>招生策略規畫競賽規則</vt:lpstr>
      <vt:lpstr>前言(1)</vt:lpstr>
      <vt:lpstr>前言(2)</vt:lpstr>
      <vt:lpstr>本系110學年度註冊率 96%</vt:lpstr>
      <vt:lpstr>招生現況(1)</vt:lpstr>
      <vt:lpstr>改善方案</vt:lpstr>
      <vt:lpstr>招生現況(2)</vt:lpstr>
      <vt:lpstr>改善方案</vt:lpstr>
      <vt:lpstr>把學生教成產業人才</vt:lpstr>
      <vt:lpstr>高標準</vt:lpstr>
      <vt:lpstr>優良師資</vt:lpstr>
      <vt:lpstr>優良硬體：智慧製造人才培育基地</vt:lpstr>
      <vt:lpstr>PowerPoint 簡報</vt:lpstr>
      <vt:lpstr>PowerPoint 簡報</vt:lpstr>
      <vt:lpstr>PowerPoint 簡報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</dc:creator>
  <cp:lastModifiedBy>AJ0618@nuu.edu.tw</cp:lastModifiedBy>
  <cp:revision>527</cp:revision>
  <cp:lastPrinted>1601-01-01T00:00:00Z</cp:lastPrinted>
  <dcterms:created xsi:type="dcterms:W3CDTF">1601-01-01T00:00:00Z</dcterms:created>
  <dcterms:modified xsi:type="dcterms:W3CDTF">2022-04-20T03:24:54Z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