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7" r:id="rId2"/>
    <p:sldId id="492" r:id="rId3"/>
    <p:sldId id="500" r:id="rId4"/>
    <p:sldId id="503" r:id="rId5"/>
    <p:sldId id="489" r:id="rId6"/>
    <p:sldId id="504" r:id="rId7"/>
    <p:sldId id="488" r:id="rId8"/>
    <p:sldId id="501" r:id="rId9"/>
    <p:sldId id="493" r:id="rId10"/>
    <p:sldId id="474" r:id="rId11"/>
    <p:sldId id="502" r:id="rId12"/>
    <p:sldId id="496" r:id="rId13"/>
    <p:sldId id="497" r:id="rId14"/>
    <p:sldId id="498" r:id="rId15"/>
    <p:sldId id="461" r:id="rId16"/>
  </p:sldIdLst>
  <p:sldSz cx="12192000" cy="6858000"/>
  <p:notesSz cx="6808788" cy="99425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3333FF"/>
    <a:srgbClr val="FFFFCC"/>
    <a:srgbClr val="990033"/>
    <a:srgbClr val="009900"/>
    <a:srgbClr val="0000FF"/>
    <a:srgbClr val="6600CC"/>
    <a:srgbClr val="9966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94737" autoAdjust="0"/>
  </p:normalViewPr>
  <p:slideViewPr>
    <p:cSldViewPr snapToGrid="0" showGuides="1">
      <p:cViewPr varScale="1">
        <p:scale>
          <a:sx n="63" d="100"/>
          <a:sy n="63" d="100"/>
        </p:scale>
        <p:origin x="644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E8D0BB-7100-4BD2-A5C1-C13AAB515ED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D26B93-3667-4B6B-9C32-D570C1376C3A}">
      <dgm:prSet phldrT="[文字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</dgm:spPr>
      <dgm:t>
        <a:bodyPr/>
        <a:lstStyle/>
        <a:p>
          <a:r>
            <a:rPr kumimoji="0"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公務機關</a:t>
          </a:r>
          <a:endParaRPr kumimoji="0" lang="en-US" altLang="zh-TW" sz="28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kumimoji="0"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國營事業</a:t>
          </a:r>
          <a:endParaRPr lang="zh-TW" altLang="en-US" sz="2800" b="1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09E788D-A583-439F-9F3C-701814FAB158}" type="parTrans" cxnId="{065E443F-9103-4D87-BCF3-6C82E8807BCA}">
      <dgm:prSet/>
      <dgm:spPr/>
      <dgm:t>
        <a:bodyPr/>
        <a:lstStyle/>
        <a:p>
          <a:endParaRPr lang="zh-TW" altLang="en-US"/>
        </a:p>
      </dgm:t>
    </dgm:pt>
    <dgm:pt modelId="{D837A220-B638-4D1B-AA6A-F52C16343CA4}" type="sibTrans" cxnId="{065E443F-9103-4D87-BCF3-6C82E8807BCA}">
      <dgm:prSet/>
      <dgm:spPr/>
      <dgm:t>
        <a:bodyPr/>
        <a:lstStyle/>
        <a:p>
          <a:endParaRPr lang="zh-TW" altLang="en-US"/>
        </a:p>
      </dgm:t>
    </dgm:pt>
    <dgm:pt modelId="{3D4938BD-BCC4-4ABD-8DEE-CE55A05F0563}">
      <dgm:prSet phldrT="[文字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</dgm:spPr>
      <dgm:t>
        <a:bodyPr/>
        <a:lstStyle/>
        <a:p>
          <a:r>
            <a: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金融機構</a:t>
          </a:r>
        </a:p>
      </dgm:t>
    </dgm:pt>
    <dgm:pt modelId="{4270048C-93AF-47AD-B1AE-9188DE8126F2}" type="parTrans" cxnId="{042F756A-3191-402B-892E-1EA06B93E267}">
      <dgm:prSet/>
      <dgm:spPr/>
      <dgm:t>
        <a:bodyPr/>
        <a:lstStyle/>
        <a:p>
          <a:endParaRPr lang="zh-TW" altLang="en-US"/>
        </a:p>
      </dgm:t>
    </dgm:pt>
    <dgm:pt modelId="{84F15C2B-4D53-4C58-A0FA-22A8ED97A542}" type="sibTrans" cxnId="{042F756A-3191-402B-892E-1EA06B93E267}">
      <dgm:prSet/>
      <dgm:spPr/>
      <dgm:t>
        <a:bodyPr/>
        <a:lstStyle/>
        <a:p>
          <a:endParaRPr lang="zh-TW" altLang="en-US"/>
        </a:p>
      </dgm:t>
    </dgm:pt>
    <dgm:pt modelId="{A2FF782D-8341-44DC-905D-157375E5D9D8}">
      <dgm:prSet phldrT="[文字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</dgm:spPr>
      <dgm:t>
        <a:bodyPr/>
        <a:lstStyle/>
        <a:p>
          <a:r>
            <a:rPr lang="zh-TW" altLang="en-US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商管</a:t>
          </a:r>
        </a:p>
      </dgm:t>
    </dgm:pt>
    <dgm:pt modelId="{5B4FDF3C-7F48-41A2-A020-671304F4EF4D}" type="parTrans" cxnId="{E8AB39E7-F266-4063-B40D-2AD10757F340}">
      <dgm:prSet/>
      <dgm:spPr/>
      <dgm:t>
        <a:bodyPr/>
        <a:lstStyle/>
        <a:p>
          <a:endParaRPr lang="zh-TW" altLang="en-US"/>
        </a:p>
      </dgm:t>
    </dgm:pt>
    <dgm:pt modelId="{A9B52FF5-E251-4E96-99D1-05457A05B567}" type="sibTrans" cxnId="{E8AB39E7-F266-4063-B40D-2AD10757F340}">
      <dgm:prSet/>
      <dgm:spPr/>
      <dgm:t>
        <a:bodyPr/>
        <a:lstStyle/>
        <a:p>
          <a:endParaRPr lang="zh-TW" altLang="en-US"/>
        </a:p>
      </dgm:t>
    </dgm:pt>
    <dgm:pt modelId="{0DC8D165-B95A-4FD3-964D-B176C7F311A6}">
      <dgm:prSet phldrT="[文字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</dgm:spPr>
      <dgm:t>
        <a:bodyPr/>
        <a:lstStyle/>
        <a:p>
          <a:r>
            <a:rPr lang="zh-TW" altLang="en-US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升學</a:t>
          </a:r>
        </a:p>
      </dgm:t>
    </dgm:pt>
    <dgm:pt modelId="{2B5CE804-5D39-4187-B815-66B8C7114C05}" type="parTrans" cxnId="{5267053C-85D7-44F4-9849-D743DD0991CB}">
      <dgm:prSet/>
      <dgm:spPr/>
      <dgm:t>
        <a:bodyPr/>
        <a:lstStyle/>
        <a:p>
          <a:endParaRPr lang="zh-TW" altLang="en-US"/>
        </a:p>
      </dgm:t>
    </dgm:pt>
    <dgm:pt modelId="{C90BB3FF-33CA-4304-B71C-0ED203AF72E1}" type="sibTrans" cxnId="{5267053C-85D7-44F4-9849-D743DD0991CB}">
      <dgm:prSet/>
      <dgm:spPr/>
      <dgm:t>
        <a:bodyPr/>
        <a:lstStyle/>
        <a:p>
          <a:endParaRPr lang="zh-TW" altLang="en-US"/>
        </a:p>
      </dgm:t>
    </dgm:pt>
    <dgm:pt modelId="{864B76B9-1CF2-48E1-A89B-4C555D00374B}" type="pres">
      <dgm:prSet presAssocID="{CDE8D0BB-7100-4BD2-A5C1-C13AAB515ED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FB01AF4-8647-469B-A188-A013B24FF102}" type="pres">
      <dgm:prSet presAssocID="{CDE8D0BB-7100-4BD2-A5C1-C13AAB515ED6}" presName="cycle" presStyleCnt="0"/>
      <dgm:spPr/>
    </dgm:pt>
    <dgm:pt modelId="{248272C7-F995-4132-B6BF-50E967C275F5}" type="pres">
      <dgm:prSet presAssocID="{CDE8D0BB-7100-4BD2-A5C1-C13AAB515ED6}" presName="centerShape" presStyleCnt="0"/>
      <dgm:spPr/>
    </dgm:pt>
    <dgm:pt modelId="{60EE04C7-5C6B-42AB-9B29-4CBF903F8CC9}" type="pres">
      <dgm:prSet presAssocID="{CDE8D0BB-7100-4BD2-A5C1-C13AAB515ED6}" presName="connSite" presStyleLbl="node1" presStyleIdx="0" presStyleCnt="5"/>
      <dgm:spPr/>
    </dgm:pt>
    <dgm:pt modelId="{E66D91D6-1B16-438F-BE7A-9E18F882361B}" type="pres">
      <dgm:prSet presAssocID="{CDE8D0BB-7100-4BD2-A5C1-C13AAB515ED6}" presName="visible" presStyleLbl="node1" presStyleIdx="0" presStyleCnt="5" custScaleX="147156" custScaleY="134904" custLinFactNeighborX="-19378" custLinFactNeighborY="6354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</dgm:spPr>
    </dgm:pt>
    <dgm:pt modelId="{EDA5E5A7-4184-4FC7-AB74-3E3A111B5460}" type="pres">
      <dgm:prSet presAssocID="{A09E788D-A583-439F-9F3C-701814FAB158}" presName="Name25" presStyleLbl="parChTrans1D1" presStyleIdx="0" presStyleCnt="4"/>
      <dgm:spPr/>
    </dgm:pt>
    <dgm:pt modelId="{D22AEF54-56AC-42C4-A496-274C525BD254}" type="pres">
      <dgm:prSet presAssocID="{1BD26B93-3667-4B6B-9C32-D570C1376C3A}" presName="node" presStyleCnt="0"/>
      <dgm:spPr/>
    </dgm:pt>
    <dgm:pt modelId="{EC7675F9-4DA3-41C2-9477-22AA74635E91}" type="pres">
      <dgm:prSet presAssocID="{1BD26B93-3667-4B6B-9C32-D570C1376C3A}" presName="parentNode" presStyleLbl="node1" presStyleIdx="1" presStyleCnt="5" custScaleX="195856" custScaleY="143201" custLinFactNeighborX="73372" custLinFactNeighborY="44389">
        <dgm:presLayoutVars>
          <dgm:chMax val="1"/>
          <dgm:bulletEnabled val="1"/>
        </dgm:presLayoutVars>
      </dgm:prSet>
      <dgm:spPr/>
    </dgm:pt>
    <dgm:pt modelId="{045F6B4C-1383-4505-AB17-9AB27DC552A1}" type="pres">
      <dgm:prSet presAssocID="{1BD26B93-3667-4B6B-9C32-D570C1376C3A}" presName="childNode" presStyleLbl="revTx" presStyleIdx="0" presStyleCnt="0">
        <dgm:presLayoutVars>
          <dgm:bulletEnabled val="1"/>
        </dgm:presLayoutVars>
      </dgm:prSet>
      <dgm:spPr/>
    </dgm:pt>
    <dgm:pt modelId="{151E404B-74F7-456A-85B6-DC256D0DCDB9}" type="pres">
      <dgm:prSet presAssocID="{4270048C-93AF-47AD-B1AE-9188DE8126F2}" presName="Name25" presStyleLbl="parChTrans1D1" presStyleIdx="1" presStyleCnt="4"/>
      <dgm:spPr/>
    </dgm:pt>
    <dgm:pt modelId="{24C883EF-C1D7-45C4-88FA-CC48E21D5579}" type="pres">
      <dgm:prSet presAssocID="{3D4938BD-BCC4-4ABD-8DEE-CE55A05F0563}" presName="node" presStyleCnt="0"/>
      <dgm:spPr/>
    </dgm:pt>
    <dgm:pt modelId="{F84B8579-D21B-4998-A700-6ED45331A87D}" type="pres">
      <dgm:prSet presAssocID="{3D4938BD-BCC4-4ABD-8DEE-CE55A05F0563}" presName="parentNode" presStyleLbl="node1" presStyleIdx="2" presStyleCnt="5" custScaleX="244937" custScaleY="139183" custLinFactX="100000" custLinFactNeighborX="114751" custLinFactNeighborY="2580">
        <dgm:presLayoutVars>
          <dgm:chMax val="1"/>
          <dgm:bulletEnabled val="1"/>
        </dgm:presLayoutVars>
      </dgm:prSet>
      <dgm:spPr/>
    </dgm:pt>
    <dgm:pt modelId="{4DD36F21-F122-4558-96FA-B3FF8D0F36B8}" type="pres">
      <dgm:prSet presAssocID="{3D4938BD-BCC4-4ABD-8DEE-CE55A05F0563}" presName="childNode" presStyleLbl="revTx" presStyleIdx="0" presStyleCnt="0">
        <dgm:presLayoutVars>
          <dgm:bulletEnabled val="1"/>
        </dgm:presLayoutVars>
      </dgm:prSet>
      <dgm:spPr/>
    </dgm:pt>
    <dgm:pt modelId="{7F07F9FC-7416-44DA-8D66-E7169098777B}" type="pres">
      <dgm:prSet presAssocID="{5B4FDF3C-7F48-41A2-A020-671304F4EF4D}" presName="Name25" presStyleLbl="parChTrans1D1" presStyleIdx="2" presStyleCnt="4"/>
      <dgm:spPr/>
    </dgm:pt>
    <dgm:pt modelId="{5CC9A04F-C8A7-458A-925C-312F6357E022}" type="pres">
      <dgm:prSet presAssocID="{A2FF782D-8341-44DC-905D-157375E5D9D8}" presName="node" presStyleCnt="0"/>
      <dgm:spPr/>
    </dgm:pt>
    <dgm:pt modelId="{A9577C3D-8D92-45B9-B6FB-104C11561256}" type="pres">
      <dgm:prSet presAssocID="{A2FF782D-8341-44DC-905D-157375E5D9D8}" presName="parentNode" presStyleLbl="node1" presStyleIdx="3" presStyleCnt="5" custScaleX="150280" custScaleY="137326" custLinFactX="100000" custLinFactNeighborX="114800" custLinFactNeighborY="38556">
        <dgm:presLayoutVars>
          <dgm:chMax val="1"/>
          <dgm:bulletEnabled val="1"/>
        </dgm:presLayoutVars>
      </dgm:prSet>
      <dgm:spPr/>
    </dgm:pt>
    <dgm:pt modelId="{AC26DCEA-10ED-4837-8EDB-696FD4EBFDEA}" type="pres">
      <dgm:prSet presAssocID="{A2FF782D-8341-44DC-905D-157375E5D9D8}" presName="childNode" presStyleLbl="revTx" presStyleIdx="0" presStyleCnt="0">
        <dgm:presLayoutVars>
          <dgm:bulletEnabled val="1"/>
        </dgm:presLayoutVars>
      </dgm:prSet>
      <dgm:spPr/>
    </dgm:pt>
    <dgm:pt modelId="{7D31E7F2-7690-49D6-BCDE-E383D4556366}" type="pres">
      <dgm:prSet presAssocID="{2B5CE804-5D39-4187-B815-66B8C7114C05}" presName="Name25" presStyleLbl="parChTrans1D1" presStyleIdx="3" presStyleCnt="4"/>
      <dgm:spPr/>
    </dgm:pt>
    <dgm:pt modelId="{BAA2CF07-C559-4420-A2C0-E43D59E00448}" type="pres">
      <dgm:prSet presAssocID="{0DC8D165-B95A-4FD3-964D-B176C7F311A6}" presName="node" presStyleCnt="0"/>
      <dgm:spPr/>
    </dgm:pt>
    <dgm:pt modelId="{DB677CB1-7A83-4574-BDC4-89E2DDE8FF6B}" type="pres">
      <dgm:prSet presAssocID="{0DC8D165-B95A-4FD3-964D-B176C7F311A6}" presName="parentNode" presStyleLbl="node1" presStyleIdx="4" presStyleCnt="5" custScaleX="153062" custScaleY="143846" custLinFactNeighborX="68843" custLinFactNeighborY="-34196">
        <dgm:presLayoutVars>
          <dgm:chMax val="1"/>
          <dgm:bulletEnabled val="1"/>
        </dgm:presLayoutVars>
      </dgm:prSet>
      <dgm:spPr/>
    </dgm:pt>
    <dgm:pt modelId="{6F478C41-F9BF-4690-9D40-C7226FC51F4B}" type="pres">
      <dgm:prSet presAssocID="{0DC8D165-B95A-4FD3-964D-B176C7F311A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5CF763A-301E-40B5-AF2D-954637F8798F}" type="presOf" srcId="{4270048C-93AF-47AD-B1AE-9188DE8126F2}" destId="{151E404B-74F7-456A-85B6-DC256D0DCDB9}" srcOrd="0" destOrd="0" presId="urn:microsoft.com/office/officeart/2005/8/layout/radial2"/>
    <dgm:cxn modelId="{5267053C-85D7-44F4-9849-D743DD0991CB}" srcId="{CDE8D0BB-7100-4BD2-A5C1-C13AAB515ED6}" destId="{0DC8D165-B95A-4FD3-964D-B176C7F311A6}" srcOrd="3" destOrd="0" parTransId="{2B5CE804-5D39-4187-B815-66B8C7114C05}" sibTransId="{C90BB3FF-33CA-4304-B71C-0ED203AF72E1}"/>
    <dgm:cxn modelId="{065E443F-9103-4D87-BCF3-6C82E8807BCA}" srcId="{CDE8D0BB-7100-4BD2-A5C1-C13AAB515ED6}" destId="{1BD26B93-3667-4B6B-9C32-D570C1376C3A}" srcOrd="0" destOrd="0" parTransId="{A09E788D-A583-439F-9F3C-701814FAB158}" sibTransId="{D837A220-B638-4D1B-AA6A-F52C16343CA4}"/>
    <dgm:cxn modelId="{D1908441-8167-45E7-BC97-37D840F83FED}" type="presOf" srcId="{CDE8D0BB-7100-4BD2-A5C1-C13AAB515ED6}" destId="{864B76B9-1CF2-48E1-A89B-4C555D00374B}" srcOrd="0" destOrd="0" presId="urn:microsoft.com/office/officeart/2005/8/layout/radial2"/>
    <dgm:cxn modelId="{042F756A-3191-402B-892E-1EA06B93E267}" srcId="{CDE8D0BB-7100-4BD2-A5C1-C13AAB515ED6}" destId="{3D4938BD-BCC4-4ABD-8DEE-CE55A05F0563}" srcOrd="1" destOrd="0" parTransId="{4270048C-93AF-47AD-B1AE-9188DE8126F2}" sibTransId="{84F15C2B-4D53-4C58-A0FA-22A8ED97A542}"/>
    <dgm:cxn modelId="{90D98879-6E8D-4C26-8026-B2FF206EB9CA}" type="presOf" srcId="{A2FF782D-8341-44DC-905D-157375E5D9D8}" destId="{A9577C3D-8D92-45B9-B6FB-104C11561256}" srcOrd="0" destOrd="0" presId="urn:microsoft.com/office/officeart/2005/8/layout/radial2"/>
    <dgm:cxn modelId="{E9E10E8B-F78D-4B14-9890-395D26499444}" type="presOf" srcId="{2B5CE804-5D39-4187-B815-66B8C7114C05}" destId="{7D31E7F2-7690-49D6-BCDE-E383D4556366}" srcOrd="0" destOrd="0" presId="urn:microsoft.com/office/officeart/2005/8/layout/radial2"/>
    <dgm:cxn modelId="{1D9D0CA7-2800-4389-BE5E-1E45A34BF46A}" type="presOf" srcId="{1BD26B93-3667-4B6B-9C32-D570C1376C3A}" destId="{EC7675F9-4DA3-41C2-9477-22AA74635E91}" srcOrd="0" destOrd="0" presId="urn:microsoft.com/office/officeart/2005/8/layout/radial2"/>
    <dgm:cxn modelId="{8B0722AD-A8FA-4636-8CF2-A9D67937FAA2}" type="presOf" srcId="{5B4FDF3C-7F48-41A2-A020-671304F4EF4D}" destId="{7F07F9FC-7416-44DA-8D66-E7169098777B}" srcOrd="0" destOrd="0" presId="urn:microsoft.com/office/officeart/2005/8/layout/radial2"/>
    <dgm:cxn modelId="{DE9320B8-F0A0-4B2E-B342-3BB1D545E18F}" type="presOf" srcId="{A09E788D-A583-439F-9F3C-701814FAB158}" destId="{EDA5E5A7-4184-4FC7-AB74-3E3A111B5460}" srcOrd="0" destOrd="0" presId="urn:microsoft.com/office/officeart/2005/8/layout/radial2"/>
    <dgm:cxn modelId="{E0D606E3-2942-422A-A98D-44166969E920}" type="presOf" srcId="{0DC8D165-B95A-4FD3-964D-B176C7F311A6}" destId="{DB677CB1-7A83-4574-BDC4-89E2DDE8FF6B}" srcOrd="0" destOrd="0" presId="urn:microsoft.com/office/officeart/2005/8/layout/radial2"/>
    <dgm:cxn modelId="{E8AB39E7-F266-4063-B40D-2AD10757F340}" srcId="{CDE8D0BB-7100-4BD2-A5C1-C13AAB515ED6}" destId="{A2FF782D-8341-44DC-905D-157375E5D9D8}" srcOrd="2" destOrd="0" parTransId="{5B4FDF3C-7F48-41A2-A020-671304F4EF4D}" sibTransId="{A9B52FF5-E251-4E96-99D1-05457A05B567}"/>
    <dgm:cxn modelId="{D0A3B9F3-C003-4616-B1E4-F56A0EC730CF}" type="presOf" srcId="{3D4938BD-BCC4-4ABD-8DEE-CE55A05F0563}" destId="{F84B8579-D21B-4998-A700-6ED45331A87D}" srcOrd="0" destOrd="0" presId="urn:microsoft.com/office/officeart/2005/8/layout/radial2"/>
    <dgm:cxn modelId="{CAAFA2EA-84E2-4B94-84B7-961E5FAD3196}" type="presParOf" srcId="{864B76B9-1CF2-48E1-A89B-4C555D00374B}" destId="{DFB01AF4-8647-469B-A188-A013B24FF102}" srcOrd="0" destOrd="0" presId="urn:microsoft.com/office/officeart/2005/8/layout/radial2"/>
    <dgm:cxn modelId="{2EC17106-E6EF-4278-9A0A-B04F7D2E4546}" type="presParOf" srcId="{DFB01AF4-8647-469B-A188-A013B24FF102}" destId="{248272C7-F995-4132-B6BF-50E967C275F5}" srcOrd="0" destOrd="0" presId="urn:microsoft.com/office/officeart/2005/8/layout/radial2"/>
    <dgm:cxn modelId="{80272833-0155-4495-A66A-D73F4DBF37BD}" type="presParOf" srcId="{248272C7-F995-4132-B6BF-50E967C275F5}" destId="{60EE04C7-5C6B-42AB-9B29-4CBF903F8CC9}" srcOrd="0" destOrd="0" presId="urn:microsoft.com/office/officeart/2005/8/layout/radial2"/>
    <dgm:cxn modelId="{55A0EE87-9FCE-46C9-9FAD-4558B7887946}" type="presParOf" srcId="{248272C7-F995-4132-B6BF-50E967C275F5}" destId="{E66D91D6-1B16-438F-BE7A-9E18F882361B}" srcOrd="1" destOrd="0" presId="urn:microsoft.com/office/officeart/2005/8/layout/radial2"/>
    <dgm:cxn modelId="{F109307E-F7C8-4C09-A02F-248F243752FC}" type="presParOf" srcId="{DFB01AF4-8647-469B-A188-A013B24FF102}" destId="{EDA5E5A7-4184-4FC7-AB74-3E3A111B5460}" srcOrd="1" destOrd="0" presId="urn:microsoft.com/office/officeart/2005/8/layout/radial2"/>
    <dgm:cxn modelId="{81B7D741-33DD-4431-84A2-7AD525B12C15}" type="presParOf" srcId="{DFB01AF4-8647-469B-A188-A013B24FF102}" destId="{D22AEF54-56AC-42C4-A496-274C525BD254}" srcOrd="2" destOrd="0" presId="urn:microsoft.com/office/officeart/2005/8/layout/radial2"/>
    <dgm:cxn modelId="{0A25654F-BD03-4A61-BDBF-DC1754E16E7B}" type="presParOf" srcId="{D22AEF54-56AC-42C4-A496-274C525BD254}" destId="{EC7675F9-4DA3-41C2-9477-22AA74635E91}" srcOrd="0" destOrd="0" presId="urn:microsoft.com/office/officeart/2005/8/layout/radial2"/>
    <dgm:cxn modelId="{EE6FB6F2-DA45-42AB-8F03-BFCC8673DADA}" type="presParOf" srcId="{D22AEF54-56AC-42C4-A496-274C525BD254}" destId="{045F6B4C-1383-4505-AB17-9AB27DC552A1}" srcOrd="1" destOrd="0" presId="urn:microsoft.com/office/officeart/2005/8/layout/radial2"/>
    <dgm:cxn modelId="{84435934-F309-4434-B242-2A6B8BF52EBD}" type="presParOf" srcId="{DFB01AF4-8647-469B-A188-A013B24FF102}" destId="{151E404B-74F7-456A-85B6-DC256D0DCDB9}" srcOrd="3" destOrd="0" presId="urn:microsoft.com/office/officeart/2005/8/layout/radial2"/>
    <dgm:cxn modelId="{BC026E78-F84B-4314-B206-D99FDE2888FA}" type="presParOf" srcId="{DFB01AF4-8647-469B-A188-A013B24FF102}" destId="{24C883EF-C1D7-45C4-88FA-CC48E21D5579}" srcOrd="4" destOrd="0" presId="urn:microsoft.com/office/officeart/2005/8/layout/radial2"/>
    <dgm:cxn modelId="{583EDD94-86DC-45BF-895C-B39F6482CF78}" type="presParOf" srcId="{24C883EF-C1D7-45C4-88FA-CC48E21D5579}" destId="{F84B8579-D21B-4998-A700-6ED45331A87D}" srcOrd="0" destOrd="0" presId="urn:microsoft.com/office/officeart/2005/8/layout/radial2"/>
    <dgm:cxn modelId="{341CBCC1-32FE-4811-9483-B9B60731D080}" type="presParOf" srcId="{24C883EF-C1D7-45C4-88FA-CC48E21D5579}" destId="{4DD36F21-F122-4558-96FA-B3FF8D0F36B8}" srcOrd="1" destOrd="0" presId="urn:microsoft.com/office/officeart/2005/8/layout/radial2"/>
    <dgm:cxn modelId="{8FF0B434-9797-4EB6-84FC-675B4FAE7CD9}" type="presParOf" srcId="{DFB01AF4-8647-469B-A188-A013B24FF102}" destId="{7F07F9FC-7416-44DA-8D66-E7169098777B}" srcOrd="5" destOrd="0" presId="urn:microsoft.com/office/officeart/2005/8/layout/radial2"/>
    <dgm:cxn modelId="{B51790FF-24E5-4018-B411-20683EE05002}" type="presParOf" srcId="{DFB01AF4-8647-469B-A188-A013B24FF102}" destId="{5CC9A04F-C8A7-458A-925C-312F6357E022}" srcOrd="6" destOrd="0" presId="urn:microsoft.com/office/officeart/2005/8/layout/radial2"/>
    <dgm:cxn modelId="{4C0DDCA8-5E42-49AE-A558-0E4213142B33}" type="presParOf" srcId="{5CC9A04F-C8A7-458A-925C-312F6357E022}" destId="{A9577C3D-8D92-45B9-B6FB-104C11561256}" srcOrd="0" destOrd="0" presId="urn:microsoft.com/office/officeart/2005/8/layout/radial2"/>
    <dgm:cxn modelId="{85856D7E-DB86-4B2F-AEBE-BD7157A6AD17}" type="presParOf" srcId="{5CC9A04F-C8A7-458A-925C-312F6357E022}" destId="{AC26DCEA-10ED-4837-8EDB-696FD4EBFDEA}" srcOrd="1" destOrd="0" presId="urn:microsoft.com/office/officeart/2005/8/layout/radial2"/>
    <dgm:cxn modelId="{94FAAAEB-23B5-4D23-B72B-0F052095DB83}" type="presParOf" srcId="{DFB01AF4-8647-469B-A188-A013B24FF102}" destId="{7D31E7F2-7690-49D6-BCDE-E383D4556366}" srcOrd="7" destOrd="0" presId="urn:microsoft.com/office/officeart/2005/8/layout/radial2"/>
    <dgm:cxn modelId="{45082339-9D89-4CE0-9070-9DFFA1C773B9}" type="presParOf" srcId="{DFB01AF4-8647-469B-A188-A013B24FF102}" destId="{BAA2CF07-C559-4420-A2C0-E43D59E00448}" srcOrd="8" destOrd="0" presId="urn:microsoft.com/office/officeart/2005/8/layout/radial2"/>
    <dgm:cxn modelId="{00466246-12E0-4470-B425-74185837EA6F}" type="presParOf" srcId="{BAA2CF07-C559-4420-A2C0-E43D59E00448}" destId="{DB677CB1-7A83-4574-BDC4-89E2DDE8FF6B}" srcOrd="0" destOrd="0" presId="urn:microsoft.com/office/officeart/2005/8/layout/radial2"/>
    <dgm:cxn modelId="{49044605-0C50-480D-B2ED-182C41312A00}" type="presParOf" srcId="{BAA2CF07-C559-4420-A2C0-E43D59E00448}" destId="{6F478C41-F9BF-4690-9D40-C7226FC51F4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1E7F2-7690-49D6-BCDE-E383D4556366}">
      <dsp:nvSpPr>
        <dsp:cNvPr id="0" name=""/>
        <dsp:cNvSpPr/>
      </dsp:nvSpPr>
      <dsp:spPr>
        <a:xfrm rot="2512363">
          <a:off x="4153602" y="3862707"/>
          <a:ext cx="779075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779075" y="17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7F9FC-7416-44DA-8D66-E7169098777B}">
      <dsp:nvSpPr>
        <dsp:cNvPr id="0" name=""/>
        <dsp:cNvSpPr/>
      </dsp:nvSpPr>
      <dsp:spPr>
        <a:xfrm rot="935704">
          <a:off x="4193731" y="3568067"/>
          <a:ext cx="3224130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3224130" y="17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E404B-74F7-456A-85B6-DC256D0DCDB9}">
      <dsp:nvSpPr>
        <dsp:cNvPr id="0" name=""/>
        <dsp:cNvSpPr/>
      </dsp:nvSpPr>
      <dsp:spPr>
        <a:xfrm rot="21010280">
          <a:off x="4235483" y="2587070"/>
          <a:ext cx="2397640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2397640" y="17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5E5A7-4184-4FC7-AB74-3E3A111B5460}">
      <dsp:nvSpPr>
        <dsp:cNvPr id="0" name=""/>
        <dsp:cNvSpPr/>
      </dsp:nvSpPr>
      <dsp:spPr>
        <a:xfrm rot="19205554">
          <a:off x="4184528" y="2100138"/>
          <a:ext cx="588616" cy="34233"/>
        </a:xfrm>
        <a:custGeom>
          <a:avLst/>
          <a:gdLst/>
          <a:ahLst/>
          <a:cxnLst/>
          <a:rect l="0" t="0" r="0" b="0"/>
          <a:pathLst>
            <a:path>
              <a:moveTo>
                <a:pt x="0" y="17116"/>
              </a:moveTo>
              <a:lnTo>
                <a:pt x="588616" y="171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D91D6-1B16-438F-BE7A-9E18F882361B}">
      <dsp:nvSpPr>
        <dsp:cNvPr id="0" name=""/>
        <dsp:cNvSpPr/>
      </dsp:nvSpPr>
      <dsp:spPr>
        <a:xfrm>
          <a:off x="1481219" y="1616640"/>
          <a:ext cx="3187780" cy="2922370"/>
        </a:xfrm>
        <a:prstGeom prst="ellipse">
          <a:avLst/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675F9-4DA3-41C2-9477-22AA74635E91}">
      <dsp:nvSpPr>
        <dsp:cNvPr id="0" name=""/>
        <dsp:cNvSpPr/>
      </dsp:nvSpPr>
      <dsp:spPr>
        <a:xfrm>
          <a:off x="4269508" y="297168"/>
          <a:ext cx="2545649" cy="1861263"/>
        </a:xfrm>
        <a:prstGeom prst="ellips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8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公務機關</a:t>
          </a:r>
          <a:endParaRPr kumimoji="0" lang="en-US" altLang="zh-TW" sz="28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8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國營事業</a:t>
          </a:r>
          <a:endParaRPr lang="zh-TW" altLang="en-US" sz="2800" b="1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4642310" y="569744"/>
        <a:ext cx="1800045" cy="1316111"/>
      </dsp:txXfrm>
    </dsp:sp>
    <dsp:sp modelId="{F84B8579-D21B-4998-A700-6ED45331A87D}">
      <dsp:nvSpPr>
        <dsp:cNvPr id="0" name=""/>
        <dsp:cNvSpPr/>
      </dsp:nvSpPr>
      <dsp:spPr>
        <a:xfrm>
          <a:off x="6546335" y="1231242"/>
          <a:ext cx="3183582" cy="1809039"/>
        </a:xfrm>
        <a:prstGeom prst="ellips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金融機構</a:t>
          </a:r>
        </a:p>
      </dsp:txBody>
      <dsp:txXfrm>
        <a:off x="7012560" y="1496170"/>
        <a:ext cx="2251132" cy="1279183"/>
      </dsp:txXfrm>
    </dsp:sp>
    <dsp:sp modelId="{A9577C3D-8D92-45B9-B6FB-104C11561256}">
      <dsp:nvSpPr>
        <dsp:cNvPr id="0" name=""/>
        <dsp:cNvSpPr/>
      </dsp:nvSpPr>
      <dsp:spPr>
        <a:xfrm>
          <a:off x="7315916" y="3386817"/>
          <a:ext cx="1953272" cy="1784902"/>
        </a:xfrm>
        <a:prstGeom prst="ellips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商管</a:t>
          </a:r>
        </a:p>
      </dsp:txBody>
      <dsp:txXfrm>
        <a:off x="7601966" y="3648210"/>
        <a:ext cx="1381172" cy="1262116"/>
      </dsp:txXfrm>
    </dsp:sp>
    <dsp:sp modelId="{DB677CB1-7A83-4574-BDC4-89E2DDE8FF6B}">
      <dsp:nvSpPr>
        <dsp:cNvPr id="0" name=""/>
        <dsp:cNvSpPr/>
      </dsp:nvSpPr>
      <dsp:spPr>
        <a:xfrm>
          <a:off x="4558278" y="3850224"/>
          <a:ext cx="1989432" cy="1869646"/>
        </a:xfrm>
        <a:prstGeom prst="ellips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升學</a:t>
          </a:r>
        </a:p>
      </dsp:txBody>
      <dsp:txXfrm>
        <a:off x="4849624" y="4124027"/>
        <a:ext cx="1406740" cy="132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CE9C2-2198-4A39-BD0E-59AED1E053B6}" type="datetimeFigureOut">
              <a:rPr lang="en-US" smtClean="0"/>
              <a:t>4/21/2022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37" y="9443662"/>
            <a:ext cx="2950475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CB2BE-743C-4BAD-BC3E-6C10F5447B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CB2BE-743C-4BAD-BC3E-6C10F5447B5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2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28ED7-E611-4FF3-B167-A5E14436166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9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D6E2-891A-4F84-85C1-71DD5CC1ED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2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F86C6-E02E-4000-B5E3-03DFA9B158A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9CCE-9B42-432C-BF4A-96AE146B15B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3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0821B-4F01-474A-BFFF-789CDF764AF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9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0A89-2D05-47FE-B87C-D1FEC0A0DD4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7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EBD-9CB3-4538-B77D-7270914B454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0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3BCD5-1512-4C47-9DB5-9859886953B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5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63B3-1243-4B5A-B750-F7DFB8EC313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52F6-7630-4512-86D2-10AD869321A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8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7992E-68A1-4812-B683-D26B4070722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2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3A8FC3E8-E235-4018-9564-7474FF7F423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2022/4/21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5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wqee.com/wp-content/uploads/2014/2014063016514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982091" y="2710498"/>
            <a:ext cx="4339650" cy="11726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30000"/>
              </a:lnSpc>
            </a:pPr>
            <a:r>
              <a:rPr lang="zh-TW" altLang="en-US" sz="5400" b="1" dirty="0">
                <a:ln/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財務金融學系</a:t>
            </a:r>
          </a:p>
        </p:txBody>
      </p:sp>
      <p:sp>
        <p:nvSpPr>
          <p:cNvPr id="6" name="矩形 5"/>
          <p:cNvSpPr/>
          <p:nvPr/>
        </p:nvSpPr>
        <p:spPr>
          <a:xfrm>
            <a:off x="2458742" y="1067557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6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校務研究招生策略規劃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t="21444" b="4064"/>
          <a:stretch/>
        </p:blipFill>
        <p:spPr>
          <a:xfrm>
            <a:off x="102300" y="1267259"/>
            <a:ext cx="3042683" cy="529843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9884" y="1917196"/>
            <a:ext cx="3312117" cy="399856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44983" y="4515755"/>
            <a:ext cx="6358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zh-TW" altLang="en-US" sz="4800" dirty="0">
                <a:solidFill>
                  <a:srgbClr val="3333CC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報告人：邱萬益主任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6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val="643168265"/>
              </p:ext>
            </p:extLst>
          </p:nvPr>
        </p:nvGraphicFramePr>
        <p:xfrm>
          <a:off x="318052" y="471809"/>
          <a:ext cx="11390243" cy="5884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文字方塊 27"/>
          <p:cNvSpPr txBox="1">
            <a:spLocks noChangeArrowheads="1"/>
          </p:cNvSpPr>
          <p:nvPr/>
        </p:nvSpPr>
        <p:spPr bwMode="auto">
          <a:xfrm>
            <a:off x="2256590" y="3190461"/>
            <a:ext cx="22458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4000" kern="0" dirty="0">
                <a:solidFill>
                  <a:srgbClr val="FFFFFF"/>
                </a:solidFill>
                <a:latin typeface="標楷體" pitchFamily="65" charset="-120"/>
                <a:ea typeface="標楷體" pitchFamily="65" charset="-120"/>
              </a:rPr>
              <a:t>未來出路</a:t>
            </a:r>
          </a:p>
        </p:txBody>
      </p:sp>
      <p:sp>
        <p:nvSpPr>
          <p:cNvPr id="29" name="標題 1"/>
          <p:cNvSpPr txBox="1">
            <a:spLocks/>
          </p:cNvSpPr>
          <p:nvPr/>
        </p:nvSpPr>
        <p:spPr bwMode="auto">
          <a:xfrm>
            <a:off x="2516434" y="471809"/>
            <a:ext cx="664306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BD5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endParaRPr lang="zh-TW" altLang="en-US" sz="5400" kern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" y="22677"/>
            <a:ext cx="2798619" cy="646331"/>
          </a:xfrm>
          <a:prstGeom prst="rect">
            <a:avLst/>
          </a:prstGeom>
          <a:ln w="38100"/>
          <a:effectLst>
            <a:glow rad="114300">
              <a:schemeClr val="accent1"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財金系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現況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6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7080" y="40640"/>
            <a:ext cx="10515600" cy="849085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競爭力的資訊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(1)-</a:t>
            </a: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優異的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研究所榜單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333F3F1-61FF-4984-A7DA-8329F6F46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383605"/>
              </p:ext>
            </p:extLst>
          </p:nvPr>
        </p:nvGraphicFramePr>
        <p:xfrm>
          <a:off x="626572" y="731692"/>
          <a:ext cx="10938856" cy="5807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1664">
                  <a:extLst>
                    <a:ext uri="{9D8B030D-6E8A-4147-A177-3AD203B41FA5}">
                      <a16:colId xmlns:a16="http://schemas.microsoft.com/office/drawing/2014/main" val="1969206890"/>
                    </a:ext>
                  </a:extLst>
                </a:gridCol>
                <a:gridCol w="8997192">
                  <a:extLst>
                    <a:ext uri="{9D8B030D-6E8A-4147-A177-3AD203B41FA5}">
                      <a16:colId xmlns:a16="http://schemas.microsoft.com/office/drawing/2014/main" val="876476079"/>
                    </a:ext>
                  </a:extLst>
                </a:gridCol>
              </a:tblGrid>
              <a:tr h="414585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800"/>
                        </a:spcAft>
                      </a:pPr>
                      <a:r>
                        <a:rPr 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800"/>
                        </a:spcAft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學校系所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/>
                </a:tc>
                <a:extLst>
                  <a:ext uri="{0D108BD9-81ED-4DB2-BD59-A6C34878D82A}">
                    <a16:rowId xmlns:a16="http://schemas.microsoft.com/office/drawing/2014/main" val="3852135652"/>
                  </a:ext>
                </a:extLst>
              </a:tr>
              <a:tr h="791634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婷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中央大學企業管理學系碩士班</a:t>
                      </a: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中山大學企業管理學系碩士班</a:t>
                      </a: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台北大學經濟學系碩士班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/>
                </a:tc>
                <a:extLst>
                  <a:ext uri="{0D108BD9-81ED-4DB2-BD59-A6C34878D82A}">
                    <a16:rowId xmlns:a16="http://schemas.microsoft.com/office/drawing/2014/main" val="1694622949"/>
                  </a:ext>
                </a:extLst>
              </a:tr>
              <a:tr h="84328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承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清華大學計量財務金融學系碩士班</a:t>
                      </a: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中興大學財務金融研究所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政治大學經濟學系碩士班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/>
                </a:tc>
                <a:extLst>
                  <a:ext uri="{0D108BD9-81ED-4DB2-BD59-A6C34878D82A}">
                    <a16:rowId xmlns:a16="http://schemas.microsoft.com/office/drawing/2014/main" val="396119993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周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亘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中興大學財務金融研究所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/>
                </a:tc>
                <a:extLst>
                  <a:ext uri="{0D108BD9-81ED-4DB2-BD59-A6C34878D82A}">
                    <a16:rowId xmlns:a16="http://schemas.microsoft.com/office/drawing/2014/main" val="2867993249"/>
                  </a:ext>
                </a:extLst>
              </a:tr>
              <a:tr h="466978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濬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中興大學財務金融研究所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/>
                </a:tc>
                <a:extLst>
                  <a:ext uri="{0D108BD9-81ED-4DB2-BD59-A6C34878D82A}">
                    <a16:rowId xmlns:a16="http://schemas.microsoft.com/office/drawing/2014/main" val="82231909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軒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台北大學國際企業研究所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/>
                </a:tc>
                <a:extLst>
                  <a:ext uri="{0D108BD9-81ED-4DB2-BD59-A6C34878D82A}">
                    <a16:rowId xmlns:a16="http://schemas.microsoft.com/office/drawing/2014/main" val="614213668"/>
                  </a:ext>
                </a:extLst>
              </a:tr>
              <a:tr h="1241185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亮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中正大學財務金融學系碩士班</a:t>
                      </a: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中正大學國際經濟學碩士班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成功大學經濟學系碩士班</a:t>
                      </a: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中央大學產業經濟研究所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台北大學經濟學系碩士班</a:t>
                      </a: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台北大學金融與合作經營學系碩士班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/>
                </a:tc>
                <a:extLst>
                  <a:ext uri="{0D108BD9-81ED-4DB2-BD59-A6C34878D82A}">
                    <a16:rowId xmlns:a16="http://schemas.microsoft.com/office/drawing/2014/main" val="1842361166"/>
                  </a:ext>
                </a:extLst>
              </a:tr>
              <a:tr h="453436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沈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芳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台北科技大學資訊與財金管理系研究所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/>
                </a:tc>
                <a:extLst>
                  <a:ext uri="{0D108BD9-81ED-4DB2-BD59-A6C34878D82A}">
                    <a16:rowId xmlns:a16="http://schemas.microsoft.com/office/drawing/2014/main" val="784414525"/>
                  </a:ext>
                </a:extLst>
              </a:tr>
              <a:tr h="275386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宇</a:t>
                      </a:r>
                      <a:endParaRPr lang="en-US" altLang="zh-TW" sz="2000" kern="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萱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台中科技大學保險金融管理系研究所</a:t>
                      </a:r>
                      <a:endParaRPr lang="zh-TW" alt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3000"/>
                        </a:lnSpc>
                        <a:spcAft>
                          <a:spcPts val="200"/>
                        </a:spcAft>
                      </a:pP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台中科技大學</a:t>
                      </a:r>
                      <a:r>
                        <a:rPr lang="zh-TW" altLang="en-US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財務</a:t>
                      </a:r>
                      <a:r>
                        <a:rPr lang="zh-TW" sz="2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金融系研究所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105" marR="68105" marT="0" marB="0"/>
                </a:tc>
                <a:extLst>
                  <a:ext uri="{0D108BD9-81ED-4DB2-BD59-A6C34878D82A}">
                    <a16:rowId xmlns:a16="http://schemas.microsoft.com/office/drawing/2014/main" val="395942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073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362" y="1286374"/>
            <a:ext cx="1074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107-109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</a:t>
            </a:r>
            <a:r>
              <a:rPr lang="zh-TW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zh-TW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畢業生考取公營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八大</a:t>
            </a:r>
            <a:r>
              <a:rPr lang="zh-TW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行庫人數統計</a:t>
            </a:r>
            <a:endParaRPr lang="zh-TW" altLang="zh-TW" sz="3600" kern="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39149" y="277234"/>
            <a:ext cx="11966712" cy="760413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競爭力的資訊</a:t>
            </a:r>
            <a:r>
              <a:rPr lang="en-US" altLang="zh-TW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(2)-</a:t>
            </a:r>
            <a:r>
              <a:rPr lang="zh-TW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穩定的金融業考取人數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42995"/>
              </p:ext>
            </p:extLst>
          </p:nvPr>
        </p:nvGraphicFramePr>
        <p:xfrm>
          <a:off x="611362" y="2181432"/>
          <a:ext cx="10908090" cy="4080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8266">
                  <a:extLst>
                    <a:ext uri="{9D8B030D-6E8A-4147-A177-3AD203B41FA5}">
                      <a16:colId xmlns:a16="http://schemas.microsoft.com/office/drawing/2014/main" val="2028395810"/>
                    </a:ext>
                  </a:extLst>
                </a:gridCol>
                <a:gridCol w="1467959">
                  <a:extLst>
                    <a:ext uri="{9D8B030D-6E8A-4147-A177-3AD203B41FA5}">
                      <a16:colId xmlns:a16="http://schemas.microsoft.com/office/drawing/2014/main" val="81420854"/>
                    </a:ext>
                  </a:extLst>
                </a:gridCol>
                <a:gridCol w="6261865">
                  <a:extLst>
                    <a:ext uri="{9D8B030D-6E8A-4147-A177-3AD203B41FA5}">
                      <a16:colId xmlns:a16="http://schemas.microsoft.com/office/drawing/2014/main" val="2940743335"/>
                    </a:ext>
                  </a:extLst>
                </a:gridCol>
              </a:tblGrid>
              <a:tr h="408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錄取銀行名稱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77645"/>
                  </a:ext>
                </a:extLst>
              </a:tr>
              <a:tr h="40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臺灣銀行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蔡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266272"/>
                  </a:ext>
                </a:extLst>
              </a:tr>
              <a:tr h="40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臺灣土地銀行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利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龍、黃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茹、廖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萱、黃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豪、林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9927356"/>
                  </a:ext>
                </a:extLst>
              </a:tr>
              <a:tr h="40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合作金庫銀行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真、林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宜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862312"/>
                  </a:ext>
                </a:extLst>
              </a:tr>
              <a:tr h="40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兆豐國際商業銀行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朱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瑜、陳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菁、劉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、施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潔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92547"/>
                  </a:ext>
                </a:extLst>
              </a:tr>
              <a:tr h="40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第一商業銀行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李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潔、張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晶、林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廷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593158"/>
                  </a:ext>
                </a:extLst>
              </a:tr>
              <a:tr h="40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華南商業銀行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郭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伶、黃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涵、劉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、潘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民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728032"/>
                  </a:ext>
                </a:extLst>
              </a:tr>
              <a:tr h="40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彰化商業銀行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曾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鈺、蔡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霖、鹿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漢、徐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義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779585"/>
                  </a:ext>
                </a:extLst>
              </a:tr>
              <a:tr h="40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台灣中小企業銀行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王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智、何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妤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314905"/>
                  </a:ext>
                </a:extLst>
              </a:tr>
              <a:tr h="40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華南證券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黃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茹、湯</a:t>
                      </a:r>
                      <a:r>
                        <a:rPr lang="zh-TW" altLang="en-US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4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婷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597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933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214" y="1781993"/>
            <a:ext cx="10881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範例：</a:t>
            </a:r>
            <a:r>
              <a:rPr lang="zh-TW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台灣土地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銀行新進人員年薪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畢業系友的告白</a:t>
            </a:r>
            <a:r>
              <a:rPr lang="en-US" altLang="zh-TW" sz="360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36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0344" y="2738065"/>
            <a:ext cx="4150743" cy="3127395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  <a:defRPr/>
            </a:pPr>
            <a:r>
              <a:rPr lang="zh-TW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</a:t>
            </a:r>
            <a:endParaRPr lang="en-US" altLang="zh-TW" sz="3600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  <a:defRPr/>
            </a:pP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月薪俸                 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34,500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       </a:t>
            </a:r>
            <a:endParaRPr lang="en-US" altLang="zh-TW" sz="2800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  <a:defRPr/>
            </a:pP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加班費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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20=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4,000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     </a:t>
            </a:r>
            <a:endParaRPr lang="en-US" altLang="zh-TW" sz="2800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  <a:defRPr/>
            </a:pP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出納津貼             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1,800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endParaRPr lang="en-US" altLang="zh-TW" sz="2800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  <a:defRPr/>
            </a:pP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---------------------------------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en-US" altLang="zh-TW" sz="2800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  <a:defRPr/>
            </a:pP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月薪合計             </a:t>
            </a:r>
            <a:r>
              <a:rPr lang="en-US" altLang="zh-TW" sz="2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40,300</a:t>
            </a:r>
            <a:r>
              <a:rPr lang="zh-TW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endParaRPr lang="zh-TW" altLang="zh-TW" sz="3600" b="1" u="sng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219201" y="582939"/>
            <a:ext cx="10972799" cy="760413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競爭力的資訊</a:t>
            </a:r>
            <a:r>
              <a:rPr lang="en-US" altLang="zh-TW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(3)-</a:t>
            </a:r>
            <a:r>
              <a:rPr lang="zh-TW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優於同儕的薪資</a:t>
            </a:r>
          </a:p>
        </p:txBody>
      </p:sp>
      <p:sp>
        <p:nvSpPr>
          <p:cNvPr id="10" name="矩形 9"/>
          <p:cNvSpPr/>
          <p:nvPr/>
        </p:nvSpPr>
        <p:spPr>
          <a:xfrm>
            <a:off x="5215231" y="2747624"/>
            <a:ext cx="6224708" cy="3170099"/>
          </a:xfrm>
          <a:prstGeom prst="rect">
            <a:avLst/>
          </a:prstGeom>
          <a:ln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  <a:defRPr/>
            </a:pPr>
            <a:r>
              <a:rPr lang="zh-TW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整體年薪</a:t>
            </a:r>
            <a:endParaRPr lang="en-US" altLang="zh-TW" sz="3600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  <a:defRPr/>
            </a:pP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</a:t>
            </a:r>
            <a:r>
              <a:rPr lang="zh-TW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月薪</a:t>
            </a:r>
            <a:r>
              <a:rPr lang="en-US" altLang="zh-TW" sz="2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40,300</a:t>
            </a:r>
            <a:r>
              <a:rPr lang="zh-TW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12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483,600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   </a:t>
            </a:r>
            <a:endParaRPr lang="en-US" altLang="zh-TW" sz="2800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  <a:defRPr/>
            </a:pP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優存利息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480,000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13%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62,400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     </a:t>
            </a:r>
            <a:endParaRPr lang="en-US" altLang="zh-TW" sz="2800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  <a:defRPr/>
            </a:pP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年終獎金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34,500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5.4 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 2" panose="05020102010507070707" pitchFamily="18" charset="2"/>
              </a:rPr>
              <a:t>月</a:t>
            </a: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=186,300</a:t>
            </a: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 </a:t>
            </a:r>
            <a:endParaRPr lang="en-US" altLang="zh-TW" sz="2800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  <a:defRPr/>
            </a:pPr>
            <a:r>
              <a:rPr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--------------------------------------------------</a:t>
            </a:r>
          </a:p>
          <a:p>
            <a:pPr algn="just">
              <a:lnSpc>
                <a:spcPts val="4000"/>
              </a:lnSpc>
              <a:defRPr/>
            </a:pPr>
            <a:r>
              <a:rPr lang="zh-TW" alt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年薪合計                                 </a:t>
            </a:r>
            <a:r>
              <a:rPr lang="en-US" altLang="zh-TW" sz="2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732,300</a:t>
            </a:r>
            <a:r>
              <a:rPr lang="zh-TW" altLang="en-US" sz="2800" b="1" u="sng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endParaRPr lang="zh-TW" altLang="zh-TW" sz="3600" b="1" u="sng" dirty="0">
              <a:solidFill>
                <a:srgbClr val="0000CC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17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357808" y="202814"/>
            <a:ext cx="11757991" cy="760413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競爭力的資訊</a:t>
            </a:r>
            <a:r>
              <a:rPr lang="en-US" altLang="zh-TW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(4)-</a:t>
            </a:r>
            <a:r>
              <a:rPr lang="zh-TW" altLang="en-US" sz="5000" b="1" dirty="0">
                <a:solidFill>
                  <a:srgbClr val="FF0000"/>
                </a:solidFill>
                <a:latin typeface="標楷體" pitchFamily="65" charset="-120"/>
              </a:rPr>
              <a:t>穩定的公職與國營事業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35927"/>
              </p:ext>
            </p:extLst>
          </p:nvPr>
        </p:nvGraphicFramePr>
        <p:xfrm>
          <a:off x="449939" y="1145638"/>
          <a:ext cx="11049635" cy="5536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0906">
                  <a:extLst>
                    <a:ext uri="{9D8B030D-6E8A-4147-A177-3AD203B41FA5}">
                      <a16:colId xmlns:a16="http://schemas.microsoft.com/office/drawing/2014/main" val="266643645"/>
                    </a:ext>
                  </a:extLst>
                </a:gridCol>
                <a:gridCol w="960303">
                  <a:extLst>
                    <a:ext uri="{9D8B030D-6E8A-4147-A177-3AD203B41FA5}">
                      <a16:colId xmlns:a16="http://schemas.microsoft.com/office/drawing/2014/main" val="1449041750"/>
                    </a:ext>
                  </a:extLst>
                </a:gridCol>
                <a:gridCol w="6788426">
                  <a:extLst>
                    <a:ext uri="{9D8B030D-6E8A-4147-A177-3AD203B41FA5}">
                      <a16:colId xmlns:a16="http://schemas.microsoft.com/office/drawing/2014/main" val="161209687"/>
                    </a:ext>
                  </a:extLst>
                </a:gridCol>
              </a:tblGrid>
              <a:tr h="355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錄取項目名稱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人數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97782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高考財稅行政人員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澤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(94)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、陳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君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(95)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、歐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軒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(96)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、陳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娥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(97)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endParaRPr lang="en-US" alt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翁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(97)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、王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莉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(97)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、吳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冀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(97)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、王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媚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(101)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endParaRPr lang="en-US" alt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黃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川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(101)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、林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虹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(104)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990171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特考財稅行政人員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三等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陳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廷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(96)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、吳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(103)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560638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高考經建人員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黃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聰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(97)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、劉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榮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(98)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、謝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傑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(99)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7972022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高考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一般行政、人事行政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黃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瑜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(98)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、邱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傑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(99)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、林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岑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(108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進修部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98562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普考財稅行政人員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邱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宜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(95)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、方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青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(97)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、吳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(103)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、余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穎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(103)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endParaRPr lang="en-US" alt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廖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嘉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(106)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620113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特考財稅行政人員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四等</a:t>
                      </a: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張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峮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(98)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、王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媚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(101)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、林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靜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(100)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、莊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豪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(106)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endParaRPr lang="en-US" alt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吳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錦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(106)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、涂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宇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(107)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1098946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司法人員、地方戶政人員、</a:t>
                      </a:r>
                      <a:endParaRPr lang="en-US" alt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海關特考人員、警官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卓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○容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(99)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、王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淮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(96)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賢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(96)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、謝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樺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(98)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1621291"/>
                  </a:ext>
                </a:extLst>
              </a:tr>
              <a:tr h="36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中油、台電、自來水、</a:t>
                      </a:r>
                      <a:endParaRPr lang="en-US" altLang="zh-TW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中華郵政、台鐵、台北捷運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紀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文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台電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97)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、楊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雅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台電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98)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、陳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銘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台電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98)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endParaRPr lang="en-US" alt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邱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偉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北捷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98)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、向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婕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台鐵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98)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、陳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晴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郵局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99)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endParaRPr lang="en-US" alt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寶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郵局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99)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、廖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彥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郵局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103)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、莊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儒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中油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103)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endParaRPr lang="en-US" alt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邱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 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中油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103)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、薛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尹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自來水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103)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、李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自來水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103)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劉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筑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(107)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、楊</a:t>
                      </a:r>
                      <a:r>
                        <a:rPr lang="zh-TW" alt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○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婷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郵局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109)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908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37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-203153" y="-594"/>
            <a:ext cx="12193057" cy="6858594"/>
          </a:xfrm>
          <a:prstGeom prst="rect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A6AFC-640F-4BB4-9F45-9CCA2F19C53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L:\logo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9" y="2445030"/>
            <a:ext cx="10745923" cy="37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748027" y="1405416"/>
            <a:ext cx="9932603" cy="900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5400" dirty="0">
                <a:solidFill>
                  <a:srgbClr val="0070C0"/>
                </a:solidFill>
              </a:rPr>
              <a:t>敬 請 指 教</a:t>
            </a:r>
            <a:endParaRPr lang="zh-TW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1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6280" y="182892"/>
            <a:ext cx="10515600" cy="849085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 模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招 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1259" y="1369670"/>
            <a:ext cx="11756572" cy="201462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 </a:t>
            </a:r>
            <a:r>
              <a:rPr lang="zh-TW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招生管道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：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繁星計畫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推薦甄試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指考分發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入學管道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 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 模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(110-1)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大學部學生 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人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夜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43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 </a:t>
            </a:r>
            <a:r>
              <a:rPr lang="en-US" altLang="zh-TW" sz="3600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241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加號 6"/>
          <p:cNvSpPr/>
          <p:nvPr/>
        </p:nvSpPr>
        <p:spPr>
          <a:xfrm>
            <a:off x="3169751" y="4362046"/>
            <a:ext cx="1092200" cy="1079500"/>
          </a:xfrm>
          <a:prstGeom prst="mathPlus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加號 8"/>
          <p:cNvSpPr/>
          <p:nvPr/>
        </p:nvSpPr>
        <p:spPr>
          <a:xfrm>
            <a:off x="7223991" y="4445446"/>
            <a:ext cx="1092200" cy="1079500"/>
          </a:xfrm>
          <a:prstGeom prst="mathPlus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/>
          <a:srcRect l="12927" t="21841" r="15669" b="27166"/>
          <a:stretch/>
        </p:blipFill>
        <p:spPr>
          <a:xfrm>
            <a:off x="8" y="3111909"/>
            <a:ext cx="3111911" cy="364285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57" y="3212276"/>
            <a:ext cx="2981203" cy="364572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245512" y="4374215"/>
            <a:ext cx="17788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 測</a:t>
            </a:r>
            <a:endParaRPr lang="en-US" altLang="zh-TW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甄選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(20)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81439" y="4270976"/>
            <a:ext cx="1648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繁 星</a:t>
            </a:r>
            <a:endParaRPr lang="en-US" altLang="zh-TW" sz="4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計畫</a:t>
            </a: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(8)</a:t>
            </a:r>
            <a:endParaRPr lang="zh-TW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000" y="3212276"/>
            <a:ext cx="2981203" cy="364572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9360309" y="4374214"/>
            <a:ext cx="190745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 考</a:t>
            </a:r>
            <a:endParaRPr lang="en-US" altLang="zh-TW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zh-TW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分發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(20)</a:t>
            </a:r>
            <a:endParaRPr lang="zh-TW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 rot="21349700">
            <a:off x="1260283" y="4085061"/>
            <a:ext cx="1843548" cy="187944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125" y="4029310"/>
            <a:ext cx="1983269" cy="2097206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571" y="4063730"/>
            <a:ext cx="2042137" cy="211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/>
      <p:bldP spid="18" grpId="0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3560" y="762000"/>
            <a:ext cx="10515600" cy="849085"/>
          </a:xfrm>
        </p:spPr>
        <p:txBody>
          <a:bodyPr>
            <a:normAutofit/>
          </a:bodyPr>
          <a:lstStyle/>
          <a:p>
            <a:pPr algn="ctr"/>
            <a:r>
              <a:rPr lang="en-US" altLang="zh-TW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招生現況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F9CFF35-B14A-4844-BE0C-B1F8E9B09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042149"/>
              </p:ext>
            </p:extLst>
          </p:nvPr>
        </p:nvGraphicFramePr>
        <p:xfrm>
          <a:off x="975360" y="1996004"/>
          <a:ext cx="10241280" cy="3500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10218159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1259382197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429338372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1005440568"/>
                    </a:ext>
                  </a:extLst>
                </a:gridCol>
              </a:tblGrid>
              <a:tr h="96956"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4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繁</a:t>
                      </a:r>
                      <a:r>
                        <a:rPr lang="en-US" alt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</a:t>
                      </a:r>
                      <a:endParaRPr lang="en-US" altLang="zh-TW" sz="4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</a:t>
                      </a:r>
                      <a:r>
                        <a:rPr lang="en-US" alt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畫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 測</a:t>
                      </a:r>
                      <a:endParaRPr lang="en-US" altLang="zh-TW" sz="4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甄 試</a:t>
                      </a:r>
                      <a:endParaRPr lang="zh-TW" sz="4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登</a:t>
                      </a:r>
                      <a:r>
                        <a:rPr lang="en-US" alt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記</a:t>
                      </a:r>
                      <a:endParaRPr lang="en-US" altLang="zh-TW" sz="4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</a:t>
                      </a:r>
                      <a:r>
                        <a:rPr lang="en-US" alt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960732"/>
                  </a:ext>
                </a:extLst>
              </a:tr>
              <a:tr h="726876"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4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招生名額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4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4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4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67232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4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報到人數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4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4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40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022498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休學人數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4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4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4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943896"/>
                  </a:ext>
                </a:extLst>
              </a:tr>
            </a:tbl>
          </a:graphicData>
        </a:graphic>
      </p:graphicFrame>
      <p:sp>
        <p:nvSpPr>
          <p:cNvPr id="5" name="標題 1">
            <a:extLst>
              <a:ext uri="{FF2B5EF4-FFF2-40B4-BE49-F238E27FC236}">
                <a16:creationId xmlns:a16="http://schemas.microsoft.com/office/drawing/2014/main" id="{5C6B6161-A983-4F23-9189-A583B23FED5F}"/>
              </a:ext>
            </a:extLst>
          </p:cNvPr>
          <p:cNvSpPr txBox="1">
            <a:spLocks/>
          </p:cNvSpPr>
          <p:nvPr/>
        </p:nvSpPr>
        <p:spPr>
          <a:xfrm>
            <a:off x="975360" y="5671457"/>
            <a:ext cx="4064000" cy="849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algn="ctr"/>
            <a:r>
              <a:rPr lang="zh-TW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註冊率</a:t>
            </a:r>
            <a:r>
              <a:rPr lang="en-US" altLang="zh-TW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89.56%</a:t>
            </a:r>
            <a:endParaRPr lang="zh-TW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2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3560" y="762000"/>
            <a:ext cx="10515600" cy="849085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現況的困難點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31794" y="2027583"/>
            <a:ext cx="10515600" cy="395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 marL="914400" indent="-914400"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最近幾年，繁星計畫錄取生，都有考上警專，進而辦理休退學。導致於有缺額，因此無法增加繁星名額。</a:t>
            </a:r>
            <a:endParaRPr lang="en-US" altLang="zh-TW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AutoNum type="arabicPeriod"/>
            </a:pPr>
            <a:endParaRPr lang="en-US" altLang="zh-TW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Tx/>
              <a:buAutoNum type="arabicPeriod"/>
            </a:pPr>
            <a:r>
              <a:rPr lang="zh-TW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學測甄試與分發入學，財金系的錄取生成績較高，有部分適應不良、及多位參加下一年度重考的現象。</a:t>
            </a:r>
            <a:endParaRPr lang="en-US" altLang="zh-TW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1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 bwMode="auto">
          <a:xfrm>
            <a:off x="3252357" y="156952"/>
            <a:ext cx="535824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BD5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4400" kern="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改善策略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484834" y="1053548"/>
            <a:ext cx="10893287" cy="60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BD5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策略一、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提高學測甄試、分發入學的報到</a:t>
            </a:r>
            <a:r>
              <a:rPr lang="en-US" altLang="zh-TW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在學</a:t>
            </a:r>
            <a:r>
              <a:rPr lang="en-US" altLang="zh-TW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人數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」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預計採用：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由專人與考生聯繫，增加面試人數。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採用更有說服力的升學就業數據，簡介財金系。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公布錄取名單後，專人爭取考生到校就讀。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根據</a:t>
            </a:r>
            <a:r>
              <a:rPr lang="en-US" altLang="zh-TW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IR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分析，考生主要以網路</a:t>
            </a:r>
            <a:r>
              <a:rPr lang="en-US" altLang="zh-TW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(37%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最高</a:t>
            </a:r>
            <a:r>
              <a:rPr lang="en-US" altLang="zh-TW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為了解本校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途徑，財金系將更新更具說服力的網頁資料。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5.</a:t>
            </a:r>
            <a:r>
              <a:rPr lang="zh-TW" altLang="en-US" sz="3200" b="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經由</a:t>
            </a:r>
            <a:r>
              <a:rPr lang="zh-TW" altLang="en-US" sz="3200" b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「大學導航」課程，讓同學充分了解聯合的優勢。</a:t>
            </a:r>
            <a:endParaRPr lang="en-US" altLang="zh-TW" sz="3200" b="0" kern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zh-TW" altLang="en-US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19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標題 1"/>
          <p:cNvSpPr txBox="1">
            <a:spLocks/>
          </p:cNvSpPr>
          <p:nvPr/>
        </p:nvSpPr>
        <p:spPr bwMode="auto">
          <a:xfrm>
            <a:off x="3252357" y="445187"/>
            <a:ext cx="535824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BD5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4400" kern="0" dirty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改善策略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484834" y="1003853"/>
            <a:ext cx="10893287" cy="60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BD5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策略二、 「考慮更改採計考科，提高分發入學的在學率」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根據</a:t>
            </a:r>
            <a:r>
              <a:rPr lang="en-US" altLang="zh-TW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IR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分析，地理考科分數高的考生，有較高轉學機會，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本系分發入學係採計地理考科。考慮修訂分則時，更改採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24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計考科，用以提高分發入學的在學率。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策略三、 「爭取提高繁星計畫的人數」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繁星計畫為忠誠度最高的部分，本系名額目前只有</a:t>
            </a:r>
            <a:r>
              <a:rPr lang="en-US" altLang="zh-TW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名，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</a:t>
            </a:r>
            <a:r>
              <a:rPr lang="zh-TW" altLang="en-US" sz="3200" b="0" kern="0" dirty="0">
                <a:solidFill>
                  <a:schemeClr val="tx1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爭取提高繁星計畫招生的比例，可以獲得更穩定的生額。</a:t>
            </a:r>
            <a:endParaRPr lang="en-US" altLang="zh-TW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/>
            <a:endParaRPr lang="zh-TW" altLang="en-US" sz="3200" b="0" kern="0" dirty="0">
              <a:solidFill>
                <a:schemeClr val="tx1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0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六角星形 7"/>
          <p:cNvSpPr/>
          <p:nvPr/>
        </p:nvSpPr>
        <p:spPr>
          <a:xfrm>
            <a:off x="4360390" y="1174321"/>
            <a:ext cx="2983172" cy="2999874"/>
          </a:xfrm>
          <a:prstGeom prst="star6">
            <a:avLst/>
          </a:prstGeom>
          <a:solidFill>
            <a:srgbClr val="D6009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專題製作</a:t>
            </a:r>
            <a:r>
              <a:rPr lang="zh-TW" altLang="en-US" sz="3200" dirty="0">
                <a:solidFill>
                  <a:prstClr val="black"/>
                </a:solidFill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9" name="六角星形 8"/>
          <p:cNvSpPr/>
          <p:nvPr/>
        </p:nvSpPr>
        <p:spPr>
          <a:xfrm>
            <a:off x="5842670" y="3444429"/>
            <a:ext cx="3065596" cy="2999874"/>
          </a:xfrm>
          <a:prstGeom prst="star6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多元課程</a:t>
            </a:r>
            <a:endParaRPr lang="zh-TW" altLang="en-US" sz="3200" dirty="0">
              <a:solidFill>
                <a:prstClr val="white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六角星形 9"/>
          <p:cNvSpPr/>
          <p:nvPr/>
        </p:nvSpPr>
        <p:spPr>
          <a:xfrm>
            <a:off x="8899511" y="3444051"/>
            <a:ext cx="3117455" cy="2999874"/>
          </a:xfrm>
          <a:prstGeom prst="star6">
            <a:avLst/>
          </a:prstGeom>
          <a:solidFill>
            <a:srgbClr val="00999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金融證照</a:t>
            </a:r>
            <a:endParaRPr lang="zh-TW" altLang="en-US" sz="3200" dirty="0">
              <a:solidFill>
                <a:prstClr val="white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5838" y="2199112"/>
            <a:ext cx="4649822" cy="1001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特色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․ </a:t>
            </a:r>
            <a:r>
              <a:rPr lang="zh-TW" altLang="en-US" sz="3600" u="sng" dirty="0">
                <a:solidFill>
                  <a:srgbClr val="FF0000"/>
                </a:solidFill>
                <a:latin typeface="標楷體" pitchFamily="65" charset="-120"/>
              </a:rPr>
              <a:t>理論</a:t>
            </a:r>
            <a:r>
              <a:rPr lang="zh-TW" altLang="en-US" sz="2400" dirty="0">
                <a:solidFill>
                  <a:prstClr val="black"/>
                </a:solidFill>
                <a:latin typeface="標楷體" pitchFamily="65" charset="-120"/>
              </a:rPr>
              <a:t>與</a:t>
            </a:r>
            <a:r>
              <a:rPr lang="zh-TW" altLang="en-US" sz="3600" u="sng" dirty="0">
                <a:solidFill>
                  <a:srgbClr val="FF0000"/>
                </a:solidFill>
                <a:latin typeface="標楷體" pitchFamily="65" charset="-120"/>
              </a:rPr>
              <a:t>實務</a:t>
            </a:r>
            <a:r>
              <a:rPr lang="zh-TW" altLang="en-US" sz="2400" dirty="0">
                <a:solidFill>
                  <a:prstClr val="black"/>
                </a:solidFill>
                <a:latin typeface="標楷體" pitchFamily="65" charset="-120"/>
              </a:rPr>
              <a:t>結合</a:t>
            </a:r>
            <a:endParaRPr lang="en-US" altLang="zh-TW" sz="2000" dirty="0">
              <a:solidFill>
                <a:prstClr val="white"/>
              </a:solidFill>
              <a:latin typeface="標楷體" pitchFamily="65" charset="-12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505838" y="4300549"/>
            <a:ext cx="4581728" cy="1291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標楷體" panose="03000509000000000000" pitchFamily="65" charset="-120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特色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TW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․ </a:t>
            </a:r>
            <a:r>
              <a:rPr lang="zh-TW" altLang="en-US" sz="3600" u="sng" dirty="0">
                <a:solidFill>
                  <a:srgbClr val="FF0000"/>
                </a:solidFill>
                <a:latin typeface="標楷體" pitchFamily="65" charset="-120"/>
              </a:rPr>
              <a:t>專業</a:t>
            </a:r>
            <a:r>
              <a:rPr lang="zh-TW" altLang="en-US" sz="2400" dirty="0">
                <a:solidFill>
                  <a:prstClr val="black"/>
                </a:solidFill>
                <a:latin typeface="標楷體" pitchFamily="65" charset="-120"/>
              </a:rPr>
              <a:t>與</a:t>
            </a:r>
            <a:r>
              <a:rPr lang="zh-TW" altLang="en-US" sz="3600" u="sng" dirty="0">
                <a:solidFill>
                  <a:srgbClr val="FF0000"/>
                </a:solidFill>
                <a:latin typeface="標楷體" pitchFamily="65" charset="-120"/>
              </a:rPr>
              <a:t>就業</a:t>
            </a:r>
            <a:r>
              <a:rPr lang="zh-TW" altLang="en-US" sz="2400" dirty="0">
                <a:solidFill>
                  <a:prstClr val="black"/>
                </a:solidFill>
                <a:latin typeface="標楷體" pitchFamily="65" charset="-120"/>
              </a:rPr>
              <a:t>連結</a:t>
            </a:r>
            <a:endParaRPr lang="en-US" altLang="zh-TW" sz="2400" dirty="0">
              <a:solidFill>
                <a:prstClr val="black"/>
              </a:solidFill>
              <a:latin typeface="標楷體" pitchFamily="65" charset="-120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 bwMode="auto">
          <a:xfrm>
            <a:off x="3373906" y="200524"/>
            <a:ext cx="709449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BD5B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2800" b="1">
                <a:solidFill>
                  <a:srgbClr val="000099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5400" kern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強調聯合財金的特色</a:t>
            </a:r>
          </a:p>
        </p:txBody>
      </p:sp>
      <p:sp>
        <p:nvSpPr>
          <p:cNvPr id="13" name="六角星形 12"/>
          <p:cNvSpPr/>
          <p:nvPr/>
        </p:nvSpPr>
        <p:spPr>
          <a:xfrm>
            <a:off x="7365590" y="1179498"/>
            <a:ext cx="3065596" cy="2999874"/>
          </a:xfrm>
          <a:prstGeom prst="star6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校外實習</a:t>
            </a:r>
            <a:endParaRPr lang="zh-TW" altLang="en-US" sz="3200" dirty="0">
              <a:solidFill>
                <a:prstClr val="white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" y="22677"/>
            <a:ext cx="2798619" cy="646331"/>
          </a:xfrm>
          <a:prstGeom prst="rect">
            <a:avLst/>
          </a:prstGeom>
          <a:ln w="38100"/>
          <a:effectLst>
            <a:glow rad="114300">
              <a:schemeClr val="accent1"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財金系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現況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" y="22677"/>
            <a:ext cx="2798619" cy="646331"/>
          </a:xfrm>
          <a:prstGeom prst="rect">
            <a:avLst/>
          </a:prstGeom>
          <a:ln w="38100"/>
          <a:effectLst>
            <a:glow rad="114300">
              <a:schemeClr val="accent1"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財金系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現況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8137" y="1453998"/>
            <a:ext cx="9124544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  <a:defRPr/>
            </a:pPr>
            <a:r>
              <a:rPr lang="zh-TW" altLang="zh-TW" sz="36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專任教師</a:t>
            </a:r>
            <a:r>
              <a:rPr lang="zh-TW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</a:t>
            </a:r>
            <a:r>
              <a:rPr lang="zh-TW" altLang="zh-TW" sz="36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，皆具有</a:t>
            </a:r>
            <a:r>
              <a:rPr lang="zh-TW" altLang="zh-TW" sz="3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博士學位</a:t>
            </a:r>
            <a:endParaRPr lang="en-US" altLang="zh-TW" sz="3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4218250" y="302836"/>
            <a:ext cx="2056102" cy="8490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zh-TW" sz="5400" b="1" dirty="0">
                <a:solidFill>
                  <a:srgbClr val="FF0000"/>
                </a:solidFill>
              </a:rPr>
              <a:t>師</a:t>
            </a:r>
            <a:r>
              <a:rPr lang="zh-TW" altLang="en-US" sz="5400" b="1" dirty="0">
                <a:solidFill>
                  <a:srgbClr val="FF0000"/>
                </a:solidFill>
              </a:rPr>
              <a:t>   </a:t>
            </a:r>
            <a:r>
              <a:rPr lang="zh-TW" altLang="zh-TW" sz="5400" b="1" dirty="0">
                <a:solidFill>
                  <a:srgbClr val="FF0000"/>
                </a:solidFill>
              </a:rPr>
              <a:t>資</a:t>
            </a:r>
            <a:endParaRPr lang="zh-TW" altLang="zh-TW" sz="54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6508" y="2560867"/>
            <a:ext cx="91245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  <a:defRPr/>
            </a:pPr>
            <a:r>
              <a:rPr lang="zh-TW" altLang="zh-TW" sz="36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師資素質整齊，專長均衡分佈</a:t>
            </a:r>
            <a:r>
              <a:rPr lang="zh-TW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在經濟、會計、統計、保險、及金融等</a:t>
            </a:r>
            <a:r>
              <a:rPr lang="zh-TW" altLang="zh-TW" sz="36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領域</a:t>
            </a:r>
            <a:r>
              <a:rPr lang="zh-TW" alt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zh-TW" sz="3600" dirty="0">
                <a:solidFill>
                  <a:srgbClr val="0000CC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可以提供全方位的財務金融知識與技能。</a:t>
            </a:r>
          </a:p>
        </p:txBody>
      </p:sp>
    </p:spTree>
    <p:extLst>
      <p:ext uri="{BB962C8B-B14F-4D97-AF65-F5344CB8AC3E}">
        <p14:creationId xmlns:p14="http://schemas.microsoft.com/office/powerpoint/2010/main" val="45703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F2C1A-1D80-4B60-9F43-88FA1C05251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標題 1"/>
          <p:cNvSpPr>
            <a:spLocks noGrp="1"/>
          </p:cNvSpPr>
          <p:nvPr>
            <p:ph type="title"/>
          </p:nvPr>
        </p:nvSpPr>
        <p:spPr>
          <a:xfrm>
            <a:off x="2912166" y="396084"/>
            <a:ext cx="8557592" cy="8490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4000" b="1" dirty="0">
                <a:solidFill>
                  <a:srgbClr val="FF0000"/>
                </a:solidFill>
              </a:rPr>
              <a:t>學生</a:t>
            </a:r>
            <a:r>
              <a:rPr lang="en-US" altLang="zh-TW" sz="4000" b="1" dirty="0">
                <a:solidFill>
                  <a:srgbClr val="FF0000"/>
                </a:solidFill>
              </a:rPr>
              <a:t>--</a:t>
            </a:r>
            <a:r>
              <a:rPr lang="zh-TW" altLang="en-US" sz="4000" b="1" dirty="0">
                <a:solidFill>
                  <a:srgbClr val="FF0000"/>
                </a:solidFill>
              </a:rPr>
              <a:t>優異的</a:t>
            </a:r>
            <a:r>
              <a:rPr lang="zh-TW" altLang="zh-TW" sz="4000" b="1" dirty="0">
                <a:solidFill>
                  <a:srgbClr val="FF0000"/>
                </a:solidFill>
              </a:rPr>
              <a:t>財務金融領域</a:t>
            </a:r>
            <a:r>
              <a:rPr lang="zh-TW" altLang="en-US" sz="4000" b="1" dirty="0">
                <a:solidFill>
                  <a:srgbClr val="FF0000"/>
                </a:solidFill>
              </a:rPr>
              <a:t>競賽成績</a:t>
            </a:r>
            <a:endParaRPr lang="zh-TW" altLang="zh-TW" sz="4000" b="1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7808" y="1245169"/>
            <a:ext cx="1146975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2021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臺灣證券交易所「第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18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屆校園證券投資智慧王」全國總決賽團體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名</a:t>
            </a:r>
            <a:endParaRPr lang="en-US" altLang="zh-TW" sz="26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2020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臺灣證券交易所「第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17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屆校園證券投資智慧王」全國總決賽團體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名</a:t>
            </a:r>
            <a:endParaRPr lang="en-US" altLang="zh-TW" sz="26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2018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臺灣證券交易所「第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15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屆校園證券投資智慧王」全國總決賽團體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名</a:t>
            </a:r>
            <a:endParaRPr lang="en-US" altLang="zh-TW" sz="26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2015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臺灣證券交易所「第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12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屆校園證券投資智慧王」中區複賽團體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名</a:t>
            </a:r>
            <a:endParaRPr lang="en-US" altLang="zh-TW" sz="26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2015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臺灣證券交易所「第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屆校園證券投資研習競賽營」全國決賽團體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名</a:t>
            </a:r>
            <a:endParaRPr lang="en-US" altLang="zh-TW" sz="26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2014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臺灣證券交易所「第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11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屆校園證券投資智慧王」中區複賽團體 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名</a:t>
            </a:r>
            <a:endParaRPr lang="en-US" altLang="zh-TW" sz="2600" kern="1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>
              <a:spcAft>
                <a:spcPts val="0"/>
              </a:spcAft>
            </a:pPr>
            <a:endParaRPr lang="zh-TW" altLang="zh-TW" sz="2600" kern="100" dirty="0"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2012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新光人壽第八屆理財新人王競賽 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</a:t>
            </a:r>
            <a:r>
              <a:rPr lang="zh-TW" altLang="en-US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             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第</a:t>
            </a:r>
            <a:r>
              <a:rPr lang="en-US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lang="zh-TW" altLang="zh-TW" sz="2600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名</a:t>
            </a:r>
            <a:endParaRPr lang="zh-TW" altLang="zh-TW" sz="2600" kern="100" dirty="0"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" y="22677"/>
            <a:ext cx="2798619" cy="646331"/>
          </a:xfrm>
          <a:prstGeom prst="rect">
            <a:avLst/>
          </a:prstGeom>
          <a:ln w="38100"/>
          <a:effectLst>
            <a:glow rad="114300">
              <a:schemeClr val="accent1"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財金系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現況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15438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7507</TotalTime>
  <Words>1484</Words>
  <Application>Microsoft Office PowerPoint</Application>
  <PresentationFormat>寬螢幕</PresentationFormat>
  <Paragraphs>213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4" baseType="lpstr">
      <vt:lpstr>新細明體</vt:lpstr>
      <vt:lpstr>標楷體</vt:lpstr>
      <vt:lpstr>標楷體</vt:lpstr>
      <vt:lpstr>Arial</vt:lpstr>
      <vt:lpstr>Calibri</vt:lpstr>
      <vt:lpstr>Calibri Light</vt:lpstr>
      <vt:lpstr>Times New Roman</vt:lpstr>
      <vt:lpstr>Wingdings 2</vt:lpstr>
      <vt:lpstr>4_Office 佈景主題</vt:lpstr>
      <vt:lpstr>PowerPoint 簡報</vt:lpstr>
      <vt:lpstr>規 模 與 招 生</vt:lpstr>
      <vt:lpstr>110招生現況</vt:lpstr>
      <vt:lpstr>現況的困難點</vt:lpstr>
      <vt:lpstr>PowerPoint 簡報</vt:lpstr>
      <vt:lpstr>PowerPoint 簡報</vt:lpstr>
      <vt:lpstr>PowerPoint 簡報</vt:lpstr>
      <vt:lpstr>師   資</vt:lpstr>
      <vt:lpstr>學生--優異的財務金融領域競賽成績</vt:lpstr>
      <vt:lpstr>PowerPoint 簡報</vt:lpstr>
      <vt:lpstr>競爭力的資訊(1)-優異的111研究所榜單</vt:lpstr>
      <vt:lpstr> 競爭力的資訊(2)-穩定的金融業考取人數</vt:lpstr>
      <vt:lpstr> 競爭力的資訊(3)-優於同儕的薪資</vt:lpstr>
      <vt:lpstr> 競爭力的資訊(4)-穩定的公職與國營事業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Jerry</dc:creator>
  <cp:lastModifiedBy>邱萬益</cp:lastModifiedBy>
  <cp:revision>456</cp:revision>
  <cp:lastPrinted>2016-05-16T05:08:46Z</cp:lastPrinted>
  <dcterms:created xsi:type="dcterms:W3CDTF">2016-04-20T12:37:17Z</dcterms:created>
  <dcterms:modified xsi:type="dcterms:W3CDTF">2022-04-21T04:36:53Z</dcterms:modified>
</cp:coreProperties>
</file>